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305" r:id="rId5"/>
    <p:sldId id="324" r:id="rId6"/>
    <p:sldId id="335" r:id="rId7"/>
    <p:sldId id="336" r:id="rId8"/>
    <p:sldId id="337" r:id="rId9"/>
    <p:sldId id="338" r:id="rId10"/>
    <p:sldId id="339" r:id="rId11"/>
    <p:sldId id="354" r:id="rId12"/>
    <p:sldId id="340" r:id="rId13"/>
    <p:sldId id="341" r:id="rId14"/>
    <p:sldId id="346" r:id="rId15"/>
    <p:sldId id="348" r:id="rId16"/>
    <p:sldId id="355" r:id="rId17"/>
    <p:sldId id="349" r:id="rId18"/>
    <p:sldId id="351" r:id="rId19"/>
    <p:sldId id="350" r:id="rId20"/>
    <p:sldId id="352" r:id="rId21"/>
    <p:sldId id="353" r:id="rId22"/>
    <p:sldId id="316" r:id="rId23"/>
  </p:sldIdLst>
  <p:sldSz cx="12192000" cy="6858000"/>
  <p:notesSz cx="6858000" cy="9144000"/>
  <p:defaultTextStyle>
    <a:defPPr rtl="0">
      <a:defRPr lang="ru-MO"/>
    </a:defPPr>
    <a:lvl1pPr marL="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5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7D9"/>
    <a:srgbClr val="93D3D9"/>
    <a:srgbClr val="AAD6FF"/>
    <a:srgbClr val="B2C8CD"/>
    <a:srgbClr val="CCD8D6"/>
    <a:srgbClr val="4F5945"/>
    <a:srgbClr val="73292A"/>
    <a:srgbClr val="7F867A"/>
    <a:srgbClr val="A6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879" autoAdjust="0"/>
  </p:normalViewPr>
  <p:slideViewPr>
    <p:cSldViewPr snapToGrid="0">
      <p:cViewPr varScale="1">
        <p:scale>
          <a:sx n="110" d="100"/>
          <a:sy n="110" d="100"/>
        </p:scale>
        <p:origin x="576" y="102"/>
      </p:cViewPr>
      <p:guideLst>
        <p:guide orient="horz" pos="3385"/>
        <p:guide pos="3840"/>
        <p:guide orient="horz" pos="15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2" d="100"/>
          <a:sy n="72" d="100"/>
        </p:scale>
        <p:origin x="3524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MO"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MO" sz="1200"/>
            </a:lvl1pPr>
          </a:lstStyle>
          <a:p>
            <a:pPr rtl="0"/>
            <a:fld id="{D874E27E-5D1F-488F-8842-2EE4665658AB}" type="datetime1">
              <a:rPr lang="ru-RU" smtClean="0"/>
              <a:t>05.09.2023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MO"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MO" sz="1200"/>
            </a:lvl1pPr>
          </a:lstStyle>
          <a:p>
            <a:pPr rtl="0"/>
            <a:fld id="{17369B77-94AB-0344-9EBF-9DB9EE8D3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MO"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MO" sz="1200"/>
            </a:lvl1pPr>
          </a:lstStyle>
          <a:p>
            <a:fld id="{B1CC0895-195D-42AE-A25E-8485D1B75B8A}" type="datetime1">
              <a:rPr lang="ru-RU" noProof="0" smtClean="0"/>
              <a:pPr/>
              <a:t>05.09.2023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MO"/>
            </a:defPPr>
          </a:lstStyle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MO"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MO" sz="1200"/>
            </a:lvl1pPr>
          </a:lstStyle>
          <a:p>
            <a:pPr rtl="0"/>
            <a:fld id="{0775476F-A808-1F46-A368-07984F6DA22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844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0775476F-A808-1F46-A368-07984F6DA22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470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, содержащее текст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Рисунок 10" descr="Изображение, содержащее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3" name="Рисунок 12" descr="Изображение керамического изделия, фарфора&#10;&#10;Автоматически созданное описание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rtlCol="0" anchor="b">
            <a:noAutofit/>
          </a:bodyPr>
          <a:lstStyle>
            <a:lvl1pPr algn="ctr">
              <a:defRPr lang="ru-MO" sz="4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 rtlCol="0"/>
          <a:lstStyle>
            <a:lvl1pPr marL="0" indent="0" algn="ctr">
              <a:buNone/>
              <a:defRPr lang="ru-MO" sz="2400"/>
            </a:lvl1pPr>
            <a:lvl2pPr marL="457200" indent="0" algn="ctr">
              <a:buNone/>
              <a:defRPr lang="ru-MO" sz="2000"/>
            </a:lvl2pPr>
            <a:lvl3pPr marL="914400" indent="0" algn="ctr">
              <a:buNone/>
              <a:defRPr lang="ru-MO" sz="1800"/>
            </a:lvl3pPr>
            <a:lvl4pPr marL="1371600" indent="0" algn="ctr">
              <a:buNone/>
              <a:defRPr lang="ru-MO" sz="1600"/>
            </a:lvl4pPr>
            <a:lvl5pPr marL="1828800" indent="0" algn="ctr">
              <a:buNone/>
              <a:defRPr lang="ru-MO" sz="1600"/>
            </a:lvl5pPr>
            <a:lvl6pPr marL="2286000" indent="0" algn="ctr">
              <a:buNone/>
              <a:defRPr lang="ru-MO" sz="1600"/>
            </a:lvl6pPr>
            <a:lvl7pPr marL="2743200" indent="0" algn="ctr">
              <a:buNone/>
              <a:defRPr lang="ru-MO" sz="1600"/>
            </a:lvl7pPr>
            <a:lvl8pPr marL="3200400" indent="0" algn="ctr">
              <a:buNone/>
              <a:defRPr lang="ru-MO" sz="1600"/>
            </a:lvl8pPr>
            <a:lvl9pPr marL="3657600" indent="0" algn="ctr">
              <a:buNone/>
              <a:defRPr lang="ru-MO"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контен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9" name="Рисунок 8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3" name="Рисунок 12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90088"/>
            <a:ext cx="10515600" cy="3474720"/>
          </a:xfrm>
        </p:spPr>
        <p:txBody>
          <a:bodyPr rtlCol="0"/>
          <a:lstStyle>
            <a:lvl1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9104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0" name="Рисунок 9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75360" y="2615184"/>
            <a:ext cx="10241280" cy="3319272"/>
          </a:xfrm>
        </p:spPr>
        <p:txBody>
          <a:bodyPr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1803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36" name="Рисунок 35" descr="Дерево крупным планом&#10;&#10;Описание создано автоматически со средней степенью достоверности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1072" y="2322576"/>
            <a:ext cx="5065776" cy="448056"/>
          </a:xfrm>
        </p:spPr>
        <p:txBody>
          <a:bodyPr rtlCol="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Объект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9612" y="2770632"/>
            <a:ext cx="5065776" cy="1554480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9612" y="4361688"/>
            <a:ext cx="5065776" cy="448056"/>
          </a:xfrm>
        </p:spPr>
        <p:txBody>
          <a:bodyPr rtlCol="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2" name="Объект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9612" y="4791456"/>
            <a:ext cx="5065776" cy="1408176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ru-MO" sz="1600"/>
            </a:lvl1pPr>
            <a:lvl2pPr>
              <a:buClr>
                <a:srgbClr val="73292A"/>
              </a:buClr>
              <a:defRPr lang="ru-MO" sz="1400"/>
            </a:lvl2pPr>
            <a:lvl3pPr>
              <a:buClr>
                <a:srgbClr val="73292A"/>
              </a:buClr>
              <a:defRPr lang="ru-MO" sz="1200"/>
            </a:lvl3pPr>
            <a:lvl4pPr>
              <a:buClr>
                <a:srgbClr val="73292A"/>
              </a:buClr>
              <a:defRPr lang="ru-MO" sz="1100"/>
            </a:lvl4pPr>
            <a:lvl5pPr>
              <a:buClr>
                <a:srgbClr val="73292A"/>
              </a:buClr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pic>
        <p:nvPicPr>
          <p:cNvPr id="38" name="Рисунок 37" descr="Группа цветов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Текст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MO" sz="30000">
                <a:solidFill>
                  <a:schemeClr val="bg1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Сравнение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4712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24712" y="2629116"/>
            <a:ext cx="3200400" cy="3320861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98848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98848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ru-MO" sz="1600"/>
            </a:lvl1pPr>
            <a:lvl2pPr>
              <a:buClr>
                <a:srgbClr val="73292A"/>
              </a:buClr>
              <a:defRPr lang="ru-MO" sz="1400"/>
            </a:lvl2pPr>
            <a:lvl3pPr>
              <a:buClr>
                <a:srgbClr val="73292A"/>
              </a:buClr>
              <a:defRPr lang="ru-MO" sz="1200"/>
            </a:lvl3pPr>
            <a:lvl4pPr>
              <a:buClr>
                <a:srgbClr val="73292A"/>
              </a:buClr>
              <a:defRPr lang="ru-MO" sz="1100"/>
            </a:lvl4pPr>
            <a:lvl5pPr>
              <a:buClr>
                <a:srgbClr val="73292A"/>
              </a:buClr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9560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09560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ru-MO" sz="1600"/>
            </a:lvl1pPr>
            <a:lvl2pPr>
              <a:buClr>
                <a:srgbClr val="73292A"/>
              </a:buClr>
              <a:defRPr lang="ru-MO" sz="1400"/>
            </a:lvl2pPr>
            <a:lvl3pPr>
              <a:buClr>
                <a:srgbClr val="73292A"/>
              </a:buClr>
              <a:defRPr lang="ru-MO" sz="1200"/>
            </a:lvl3pPr>
            <a:lvl4pPr>
              <a:buClr>
                <a:srgbClr val="73292A"/>
              </a:buClr>
              <a:defRPr lang="ru-MO" sz="1100"/>
            </a:lvl4pPr>
            <a:lvl5pPr>
              <a:buClr>
                <a:srgbClr val="73292A"/>
              </a:buClr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6990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8" name="Рисунок 7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Рисунок 9" descr="Цветок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Рисунок 11" descr="Цветок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11312" y="2011680"/>
            <a:ext cx="2999232" cy="2843784"/>
          </a:xfrm>
        </p:spPr>
        <p:txBody>
          <a:bodyPr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lang="ru-MO"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lang="ru-MO"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lang="ru-MO"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8246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1" name="Рисунок 10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628461"/>
            <a:ext cx="5181600" cy="3548501"/>
          </a:xfrm>
        </p:spPr>
        <p:txBody>
          <a:bodyPr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628461"/>
            <a:ext cx="5181600" cy="3548501"/>
          </a:xfrm>
        </p:spPr>
        <p:txBody>
          <a:bodyPr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7" name="Рисунок 6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ru-MO"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ru-MO" sz="3200"/>
            </a:lvl1pPr>
            <a:lvl2pPr>
              <a:defRPr lang="ru-MO" sz="2800"/>
            </a:lvl2pPr>
            <a:lvl3pPr>
              <a:defRPr lang="ru-MO" sz="2400"/>
            </a:lvl3pPr>
            <a:lvl4pPr>
              <a:defRPr lang="ru-MO" sz="2000"/>
            </a:lvl4pPr>
            <a:lvl5pPr>
              <a:defRPr lang="ru-MO" sz="2000"/>
            </a:lvl5pPr>
            <a:lvl6pPr>
              <a:defRPr lang="ru-MO" sz="2000"/>
            </a:lvl6pPr>
            <a:lvl7pPr>
              <a:defRPr lang="ru-MO" sz="2000"/>
            </a:lvl7pPr>
            <a:lvl8pPr>
              <a:defRPr lang="ru-MO" sz="2000"/>
            </a:lvl8pPr>
            <a:lvl9pPr>
              <a:defRPr lang="ru-MO"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ru-MO" sz="1600"/>
            </a:lvl1pPr>
            <a:lvl2pPr marL="457200" indent="0">
              <a:buNone/>
              <a:defRPr lang="ru-MO" sz="1400"/>
            </a:lvl2pPr>
            <a:lvl3pPr marL="914400" indent="0">
              <a:buNone/>
              <a:defRPr lang="ru-MO" sz="1200"/>
            </a:lvl3pPr>
            <a:lvl4pPr marL="1371600" indent="0">
              <a:buNone/>
              <a:defRPr lang="ru-MO" sz="1000"/>
            </a:lvl4pPr>
            <a:lvl5pPr marL="1828800" indent="0">
              <a:buNone/>
              <a:defRPr lang="ru-MO" sz="1000"/>
            </a:lvl5pPr>
            <a:lvl6pPr marL="2286000" indent="0">
              <a:buNone/>
              <a:defRPr lang="ru-MO" sz="1000"/>
            </a:lvl6pPr>
            <a:lvl7pPr marL="2743200" indent="0">
              <a:buNone/>
              <a:defRPr lang="ru-MO" sz="1000"/>
            </a:lvl7pPr>
            <a:lvl8pPr marL="3200400" indent="0">
              <a:buNone/>
              <a:defRPr lang="ru-MO" sz="1000"/>
            </a:lvl8pPr>
            <a:lvl9pPr marL="3657600" indent="0">
              <a:buNone/>
              <a:defRPr lang="ru-MO"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ru-MO"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lang="ru-MO" sz="3200"/>
            </a:lvl1pPr>
            <a:lvl2pPr marL="457200" indent="0">
              <a:buNone/>
              <a:defRPr lang="ru-MO" sz="2800"/>
            </a:lvl2pPr>
            <a:lvl3pPr marL="914400" indent="0">
              <a:buNone/>
              <a:defRPr lang="ru-MO" sz="2400"/>
            </a:lvl3pPr>
            <a:lvl4pPr marL="1371600" indent="0">
              <a:buNone/>
              <a:defRPr lang="ru-MO" sz="2000"/>
            </a:lvl4pPr>
            <a:lvl5pPr marL="1828800" indent="0">
              <a:buNone/>
              <a:defRPr lang="ru-MO" sz="2000"/>
            </a:lvl5pPr>
            <a:lvl6pPr marL="2286000" indent="0">
              <a:buNone/>
              <a:defRPr lang="ru-MO" sz="2000"/>
            </a:lvl6pPr>
            <a:lvl7pPr marL="2743200" indent="0">
              <a:buNone/>
              <a:defRPr lang="ru-MO" sz="2000"/>
            </a:lvl7pPr>
            <a:lvl8pPr marL="3200400" indent="0">
              <a:buNone/>
              <a:defRPr lang="ru-MO" sz="2000"/>
            </a:lvl8pPr>
            <a:lvl9pPr marL="3657600" indent="0">
              <a:buNone/>
              <a:defRPr lang="ru-MO"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ru-MO" sz="1600"/>
            </a:lvl1pPr>
            <a:lvl2pPr marL="457200" indent="0">
              <a:buNone/>
              <a:defRPr lang="ru-MO" sz="1400"/>
            </a:lvl2pPr>
            <a:lvl3pPr marL="914400" indent="0">
              <a:buNone/>
              <a:defRPr lang="ru-MO" sz="1200"/>
            </a:lvl3pPr>
            <a:lvl4pPr marL="1371600" indent="0">
              <a:buNone/>
              <a:defRPr lang="ru-MO" sz="1000"/>
            </a:lvl4pPr>
            <a:lvl5pPr marL="1828800" indent="0">
              <a:buNone/>
              <a:defRPr lang="ru-MO" sz="1000"/>
            </a:lvl5pPr>
            <a:lvl6pPr marL="2286000" indent="0">
              <a:buNone/>
              <a:defRPr lang="ru-MO" sz="1000"/>
            </a:lvl6pPr>
            <a:lvl7pPr marL="2743200" indent="0">
              <a:buNone/>
              <a:defRPr lang="ru-MO" sz="1000"/>
            </a:lvl7pPr>
            <a:lvl8pPr marL="3200400" indent="0">
              <a:buNone/>
              <a:defRPr lang="ru-MO" sz="1000"/>
            </a:lvl8pPr>
            <a:lvl9pPr marL="3657600" indent="0">
              <a:buNone/>
              <a:defRPr lang="ru-MO"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3" name="Рисунок 12" descr="Группа цветов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32" name="Объект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183880" y="2194560"/>
            <a:ext cx="3749040" cy="4306824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lang="ru-MO" sz="2400"/>
            </a:lvl1pPr>
            <a:lvl2pPr marL="228600">
              <a:buClr>
                <a:srgbClr val="73292A"/>
              </a:buClr>
              <a:defRPr lang="ru-MO" sz="2000"/>
            </a:lvl2pPr>
            <a:lvl3pPr marL="685800">
              <a:buClr>
                <a:srgbClr val="73292A"/>
              </a:buClr>
              <a:defRPr lang="ru-MO" sz="1800"/>
            </a:lvl3pPr>
            <a:lvl4pPr marL="1143000">
              <a:buClr>
                <a:srgbClr val="73292A"/>
              </a:buClr>
              <a:defRPr lang="ru-MO" sz="1600"/>
            </a:lvl4pPr>
            <a:lvl5pPr marL="1600200">
              <a:buClr>
                <a:srgbClr val="73292A"/>
              </a:buClr>
              <a:defRPr lang="ru-MO"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pic>
        <p:nvPicPr>
          <p:cNvPr id="6" name="Рисунок 5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Текст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MO" sz="30000">
                <a:solidFill>
                  <a:schemeClr val="bg1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содержимое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1" name="Рисунок 10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23516" y="2651760"/>
            <a:ext cx="7744968" cy="269748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ru-MO"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lang="ru-MO"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lang="ru-MO"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2026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1" name="Рисунок 10" descr="Растение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Рисунок 8" descr="Изображение постельного белья, ткани&#10;&#10;Автоматически созданное описание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Рисунок 14" descr="Изображение керамического изделия, фарфора&#10;&#10;Автоматически созданное описание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Рисунок 16" descr="Изображение, содержащее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rtlCol="0" anchor="b">
            <a:normAutofit/>
          </a:bodyPr>
          <a:lstStyle>
            <a:lvl1pPr algn="ctr">
              <a:defRPr lang="ru-MO"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1153668" y="4700016"/>
            <a:ext cx="9884664" cy="457200"/>
          </a:xfrm>
        </p:spPr>
        <p:txBody>
          <a:bodyPr rtlCol="0" anchor="ctr"/>
          <a:lstStyle>
            <a:lvl1pPr marL="0" indent="0" algn="ctr">
              <a:buNone/>
              <a:defRPr lang="ru-MO"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lang="ru-MO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MO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70832"/>
          </a:xfrm>
        </p:spPr>
        <p:txBody>
          <a:bodyPr rtlCol="0"/>
          <a:lstStyle>
            <a:lvl1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 (зеленый цвет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72800" cy="4572000"/>
          </a:xfrm>
        </p:spPr>
        <p:txBody>
          <a:bodyPr rtlCol="0"/>
          <a:lstStyle>
            <a:lvl1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2510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8" name="Рисунок 7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6" name="Рисунок 15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Рисунок 18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rtlCol="0" anchor="t">
            <a:normAutofit/>
          </a:bodyPr>
          <a:lstStyle>
            <a:lvl1pPr algn="ctr">
              <a:defRPr lang="ru-MO"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3454" y="3964517"/>
            <a:ext cx="8705089" cy="457200"/>
          </a:xfrm>
        </p:spPr>
        <p:txBody>
          <a:bodyPr rtlCol="0" anchor="ctr"/>
          <a:lstStyle>
            <a:lvl1pPr marL="0" indent="0" algn="ctr">
              <a:buNone/>
              <a:defRPr lang="ru-MO" sz="2400">
                <a:solidFill>
                  <a:schemeClr val="accent3"/>
                </a:solidFill>
              </a:defRPr>
            </a:lvl1pPr>
            <a:lvl2pPr marL="457200" indent="0">
              <a:buNone/>
              <a:defRPr lang="ru-MO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MO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7" name="Текст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 rtlCol="0">
            <a:noAutofit/>
          </a:bodyPr>
          <a:lstStyle>
            <a:lvl1pPr marL="0" indent="0">
              <a:buNone/>
              <a:defRPr lang="ru-MO" sz="14000" b="1">
                <a:solidFill>
                  <a:schemeClr val="tx2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”</a:t>
            </a:r>
          </a:p>
        </p:txBody>
      </p:sp>
      <p:sp>
        <p:nvSpPr>
          <p:cNvPr id="28" name="Текст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 rtlCol="0">
            <a:noAutofit/>
          </a:bodyPr>
          <a:lstStyle>
            <a:lvl1pPr marL="0" indent="0">
              <a:buNone/>
              <a:defRPr lang="ru-MO" sz="14000" b="1">
                <a:solidFill>
                  <a:schemeClr val="tx2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7870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0" name="Рисунок 9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2" name="Рисунок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1" name="Рисунок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3" name="Текст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2" name="Текст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Рисунок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5" name="Текст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4" name="Текст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9" name="Рисунок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7" name="Текст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6" name="Текст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1968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0" name="Рисунок 9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2" name="Рисунок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6424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6424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6" name="Рисунок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5" name="Текст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06424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4" name="Текст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06424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1" name="Рисунок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3" name="Текст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312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2" name="Текст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39312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6" name="Рисунок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3" name="Текст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39312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8" name="Текст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39312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Рисунок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5" name="Текст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200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4" name="Текст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200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Рисунок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7" name="Текст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72200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5" name="Текст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72200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9" name="Рисунок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7" name="Текст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05088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6" name="Текст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05088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7" name="Рисунок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2" name="Текст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05088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1" name="Текст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05088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223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MO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MO"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MO"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9" r:id="rId3"/>
    <p:sldLayoutId id="2147483651" r:id="rId4"/>
    <p:sldLayoutId id="2147483650" r:id="rId5"/>
    <p:sldLayoutId id="2147483663" r:id="rId6"/>
    <p:sldLayoutId id="2147483665" r:id="rId7"/>
    <p:sldLayoutId id="2147483660" r:id="rId8"/>
    <p:sldLayoutId id="2147483661" r:id="rId9"/>
    <p:sldLayoutId id="2147483662" r:id="rId10"/>
    <p:sldLayoutId id="2147483666" r:id="rId11"/>
    <p:sldLayoutId id="2147483653" r:id="rId12"/>
    <p:sldLayoutId id="2147483664" r:id="rId13"/>
    <p:sldLayoutId id="2147483667" r:id="rId14"/>
    <p:sldLayoutId id="2147483652" r:id="rId15"/>
    <p:sldLayoutId id="2147483654" r:id="rId16"/>
    <p:sldLayoutId id="2147483655" r:id="rId17"/>
    <p:sldLayoutId id="2147483656" r:id="rId18"/>
    <p:sldLayoutId id="2147483657" r:id="rId19"/>
  </p:sldLayoutIdLst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MO" sz="4400" kern="1200">
          <a:solidFill>
            <a:schemeClr val="accent3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lang="ru-MO"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MO"/>
      </a:defPPr>
      <a:lvl1pPr marL="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274" y="3147970"/>
            <a:ext cx="4991450" cy="765495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sz="1800" dirty="0"/>
              <a:t>Учреждение создано в 2000 году</a:t>
            </a:r>
            <a:r>
              <a:rPr lang="en-US" sz="1800" dirty="0"/>
              <a:t>,</a:t>
            </a:r>
            <a:r>
              <a:rPr lang="ru-RU" sz="1800" dirty="0"/>
              <a:t> на базе отделения социальной помощи на дому отдела социальной защиты Бобруйского райисполкома 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1640" y="1507921"/>
            <a:ext cx="4328719" cy="1442907"/>
          </a:xfrm>
        </p:spPr>
        <p:txBody>
          <a:bodyPr rtlCol="0">
            <a:normAutofit fontScale="25000" lnSpcReduction="20000"/>
          </a:bodyPr>
          <a:lstStyle>
            <a:defPPr>
              <a:defRPr lang="ru-MO"/>
            </a:defPPr>
          </a:lstStyle>
          <a:p>
            <a:pPr rtl="0"/>
            <a:r>
              <a:rPr lang="ru-RU" sz="11200" dirty="0">
                <a:latin typeface="Baskerville"/>
                <a:ea typeface="Batang" panose="02030600000101010101" pitchFamily="18" charset="-127"/>
              </a:rPr>
              <a:t>Учреждение </a:t>
            </a:r>
            <a:r>
              <a:rPr lang="en-US" sz="11200" dirty="0">
                <a:latin typeface="Baskerville"/>
                <a:ea typeface="Batang" panose="02030600000101010101" pitchFamily="18" charset="-127"/>
              </a:rPr>
              <a:t>“</a:t>
            </a:r>
            <a:r>
              <a:rPr lang="ru-RU" sz="11200" dirty="0">
                <a:latin typeface="Baskerville"/>
                <a:ea typeface="Batang" panose="02030600000101010101" pitchFamily="18" charset="-127"/>
              </a:rPr>
              <a:t>Бобруйский районный центр социального обслуживания населения</a:t>
            </a:r>
            <a:endParaRPr lang="en-US" sz="11200" dirty="0">
              <a:latin typeface="Baskerville"/>
              <a:ea typeface="Batang" panose="02030600000101010101" pitchFamily="18" charset="-127"/>
            </a:endParaRPr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r>
              <a:rPr lang="ru-RU" sz="6400" b="1" dirty="0" err="1"/>
              <a:t>г.Бобруйск</a:t>
            </a:r>
            <a:r>
              <a:rPr lang="ru-RU" sz="6400" b="1" dirty="0"/>
              <a:t>, </a:t>
            </a:r>
            <a:r>
              <a:rPr lang="ru-RU" sz="6400" b="1" dirty="0" err="1"/>
              <a:t>ул.Чонгарская</a:t>
            </a:r>
            <a:r>
              <a:rPr lang="ru-RU" sz="6400" b="1" dirty="0"/>
              <a:t>, 81/25</a:t>
            </a:r>
            <a:endParaRPr lang="en-US" sz="6400" b="1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r>
              <a:rPr lang="en-US" dirty="0"/>
              <a:t>”</a:t>
            </a:r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en-US" dirty="0"/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7AC037A-ED85-E321-6E53-1DA1E08FA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792" y="369116"/>
            <a:ext cx="11710416" cy="628335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/>
              <a:t>Основные задачи отделения круглосуточного пребывания:</a:t>
            </a:r>
          </a:p>
          <a:p>
            <a:r>
              <a:rPr lang="ru-RU" b="1" dirty="0"/>
              <a:t>– создание для обслуживаемых граждан благоприятных условий проживания, приближенных к домашним, и организация за ними ухода;</a:t>
            </a:r>
          </a:p>
          <a:p>
            <a:r>
              <a:rPr lang="ru-RU" b="1" dirty="0"/>
              <a:t>– осуществление социальной защиты престарелых и инвалидов путем предоставления им жилья с комплексом материально-бытового обеспечения;</a:t>
            </a:r>
          </a:p>
          <a:p>
            <a:r>
              <a:rPr lang="ru-RU" b="1" dirty="0"/>
              <a:t>– обеспечение нуждающихся инвалидов и престарелых не моторными средствами передвижения в установленном порядке;  </a:t>
            </a:r>
          </a:p>
          <a:p>
            <a:r>
              <a:rPr lang="ru-RU" b="1" dirty="0"/>
              <a:t>– организация мероприятий по привлечению средств учреждений, организаций, благотворительных фондов для улучшения обслуживания проживающих;</a:t>
            </a:r>
          </a:p>
          <a:p>
            <a:r>
              <a:rPr lang="ru-RU" b="1" dirty="0"/>
              <a:t>– оказание морально-психологической поддержки проживающим гражданам, проведение мероприятий по восстановлению личностного и  социального статуса;</a:t>
            </a:r>
          </a:p>
          <a:p>
            <a:r>
              <a:rPr lang="ru-RU" b="1" dirty="0"/>
              <a:t>– обеспечение обслуживаемых жилым помещением, отдельным койко-местом, мебелью, постельными принадлежностями, постельным и нательным бельем, чулочно-носочными изделиями, предметами личной гигиены по нормам, установленным для домов-интернатов для престарелых и инвалидов.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CBD33B-0989-1679-7AE9-21D17744A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9357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1691CC-BD58-6F40-5B5A-CB34A3FF1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«За здоровье - на тренажёрах!»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CB0C62-9CE9-7924-0BBD-3D7E01C926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33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164D640-7600-D8D8-456B-08B6341CC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4" y="444137"/>
            <a:ext cx="11611574" cy="6277338"/>
          </a:xfrm>
        </p:spPr>
        <p:txBody>
          <a:bodyPr>
            <a:normAutofit/>
          </a:bodyPr>
          <a:lstStyle/>
          <a:p>
            <a:r>
              <a:rPr lang="ru-RU" dirty="0"/>
              <a:t>Занятия физической культурой и спортом имеют важное значение для здоровья человека. Сегодня всё чаще звучит тема здорового образа жизни как неотъемлемой составляющей социального развития людей.</a:t>
            </a:r>
          </a:p>
          <a:p>
            <a:r>
              <a:rPr lang="ru-RU" dirty="0"/>
              <a:t>В отделении круглосуточного пребывания граждан пожилого возраста и инвалидов центра социального обслуживания населения в рамках медицинской и социально-медицинской реабилитации осуществляется наблюдение за состоянием здоровья пожилых людей, ведется санитарно-просветительская работа.</a:t>
            </a:r>
          </a:p>
          <a:p>
            <a:r>
              <a:rPr lang="ru-RU" dirty="0"/>
              <a:t>Для более эффективного оздоровления граждан пожилого возраста и инвалидов, укрепления их физического здоровья планируется оснащение физкультурного зала отделения современными тренажерами и спортивным инвентарем. Кроме того, физкультурный зал станет местом проведения содержательного досуга, общения, налаживания дружеских отношений.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F97E3D-471B-1773-5D74-14951DD86D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36B8C1-02AF-BD8A-C672-CE7C1B307C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4715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F2B203D-CD4E-46F5-D397-93181D349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7714"/>
            <a:ext cx="10972800" cy="5954486"/>
          </a:xfrm>
        </p:spPr>
        <p:txBody>
          <a:bodyPr/>
          <a:lstStyle/>
          <a:p>
            <a:r>
              <a:rPr lang="ru-RU" dirty="0"/>
              <a:t>Сюда мы сможем привозить из центра и участников отделения социальной реабилитации, </a:t>
            </a:r>
            <a:r>
              <a:rPr lang="ru-RU" dirty="0" err="1"/>
              <a:t>абилитации</a:t>
            </a:r>
            <a:r>
              <a:rPr lang="ru-RU" dirty="0"/>
              <a:t> инвалидов и дневного пребывания для граждан пожилого возраста.</a:t>
            </a:r>
          </a:p>
          <a:p>
            <a:r>
              <a:rPr lang="ru-RU" dirty="0"/>
              <a:t>На сегодняшний день помещение для физкультурного зала имеется, необходимо сделать соответствующий ремонт, закупить спортивный инвентарь и самое главное приобрести тренажёры (велотренажёр, беговую дорожку, эллиптический тренажёр, многофункциональный силовой комплекс).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B0CA14-AA2C-3CDA-F98E-C9FE8C9423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73909D-7DD2-9B84-AD1C-E2795E525D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3845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BE9FA85-4599-C209-B922-3FFF36CA0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525"/>
            <a:ext cx="10972800" cy="6721475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Цель проекта: </a:t>
            </a:r>
            <a:r>
              <a:rPr lang="ru-RU" dirty="0"/>
              <a:t>создание благоприятных условий для сохранения здоровья граждан пожилого возраста и инвалидов, ведения ими активного образа жизни и улучшения качества жизни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b="1" dirty="0"/>
              <a:t>Задачи проекта:</a:t>
            </a:r>
          </a:p>
          <a:p>
            <a:r>
              <a:rPr lang="ru-RU" dirty="0"/>
              <a:t>оснащение спортивного зала тренажерами и спортивным инвентарем;</a:t>
            </a:r>
          </a:p>
          <a:p>
            <a:r>
              <a:rPr lang="ru-RU" dirty="0"/>
              <a:t>проведение систематических занятий в тренажерном зале.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b="1" dirty="0"/>
              <a:t>Участники проекта: </a:t>
            </a:r>
            <a:r>
              <a:rPr lang="ru-RU" dirty="0"/>
              <a:t>проживающие отделения круглосуточного пребывания граждан пожилого возраста и инвалидов, а также участники отделения социальной реабилитации, </a:t>
            </a:r>
            <a:r>
              <a:rPr lang="ru-RU" dirty="0" err="1"/>
              <a:t>абилитации</a:t>
            </a:r>
            <a:r>
              <a:rPr lang="ru-RU" dirty="0"/>
              <a:t> инвалидов и дневного пребывания для граждан пожилого. 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b="1" dirty="0"/>
              <a:t>Источники финансирования проекта: </a:t>
            </a:r>
            <a:r>
              <a:rPr lang="ru-RU" dirty="0"/>
              <a:t>запрашиваемые средства 2000</a:t>
            </a:r>
            <a:r>
              <a:rPr lang="en-US" dirty="0"/>
              <a:t>$</a:t>
            </a:r>
            <a:r>
              <a:rPr lang="ru-RU" dirty="0"/>
              <a:t>     (6400 бел. руб.), софинансирование 1000</a:t>
            </a:r>
            <a:r>
              <a:rPr lang="en-US" dirty="0"/>
              <a:t>$</a:t>
            </a:r>
            <a:r>
              <a:rPr lang="ru-RU" dirty="0"/>
              <a:t> (3200 бел. </a:t>
            </a:r>
            <a:r>
              <a:rPr lang="ru-RU" dirty="0" err="1"/>
              <a:t>руб</a:t>
            </a:r>
            <a:r>
              <a:rPr lang="ru-RU" dirty="0"/>
              <a:t>,). 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b="1" dirty="0"/>
              <a:t>Стадия реализации проекта: </a:t>
            </a:r>
            <a:r>
              <a:rPr lang="ru-RU" dirty="0"/>
              <a:t>бессрочно.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6A47D5-860D-FCF3-A56A-38944F3854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97EA9F-83B0-4F7B-3A3A-621DA2F487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7308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A622224-EEA4-0D09-715A-4248D1E05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-1"/>
            <a:ext cx="10972800" cy="65662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500" b="1" dirty="0"/>
              <a:t>Ожидаемые результаты:</a:t>
            </a:r>
          </a:p>
          <a:p>
            <a:r>
              <a:rPr lang="ru-RU" dirty="0"/>
              <a:t>открытие тренажерного зала;</a:t>
            </a:r>
          </a:p>
          <a:p>
            <a:r>
              <a:rPr lang="ru-RU" dirty="0"/>
              <a:t>привлечение пожилых людей, инвалидов к занятиям физической культурой с целью сохранения здоровья;</a:t>
            </a:r>
          </a:p>
          <a:p>
            <a:r>
              <a:rPr lang="ru-RU" dirty="0"/>
              <a:t>освоение навыков здорового поведения и формирование осознанного отношения к построению здорового образа жизни у пожилых людей, инвалидов;</a:t>
            </a:r>
          </a:p>
          <a:p>
            <a:r>
              <a:rPr lang="ru-RU" dirty="0"/>
              <a:t>содействие в профилактике заболеваний опорно-двигательного аппарата, сердечно-сосудистых и дыхательных заболеваний, осуществление общего оздоровления граждан пожилого возраста и инвалидов;</a:t>
            </a:r>
          </a:p>
          <a:p>
            <a:r>
              <a:rPr lang="ru-RU" dirty="0"/>
              <a:t>повышение устойчивости к стрессовым ситуациям, уменьшение эмоционального напряжения, улучшение концентрации внимания;</a:t>
            </a:r>
          </a:p>
          <a:p>
            <a:r>
              <a:rPr lang="ru-RU" dirty="0"/>
              <a:t>повышение качества жизни граждан пожилого возраста и инвалидов за счет расширения спектра предоставляемых услуг и возможностей их реализации.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18DA2F-009D-AEE0-6225-F4CE8CE05D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63C09-2444-2A32-A48D-65AEDAAEC7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15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333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267D85-32FB-D186-5BC2-780E88E92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07287"/>
          </a:xfrm>
        </p:spPr>
        <p:txBody>
          <a:bodyPr/>
          <a:lstStyle/>
          <a:p>
            <a:r>
              <a:rPr lang="ru-RU" dirty="0"/>
              <a:t>Показатели успешности проекта: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B148B-6E39-3342-C1D8-5C90B2C13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1" y="2447108"/>
            <a:ext cx="9984613" cy="1307287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(% от общего числа граждан, занимающихся в тренажерном зале); улучшение физического здоровья – 70%; поддержание физического здоровья – 100%; формирование положительного эмоционального фона и оптимистичного взгляда на жизнь – 95%; создание чувства уверенности в собственных силах – 95%; удовлетворенность граждан пожилого возраста и инвалидов работой тренажерного зала – 100%.</a:t>
            </a:r>
          </a:p>
          <a:p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4AFB7799-8041-30DA-5281-63DD1A931F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82676" y="3588933"/>
            <a:ext cx="3200400" cy="2132504"/>
          </a:xfr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4E81ABF1-DC32-5ECF-4F5C-346F28399A4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16817" y="3595850"/>
            <a:ext cx="3200400" cy="2125587"/>
          </a:xfrm>
        </p:spPr>
      </p:pic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89EDD927-F162-3AED-7D6F-4720AD557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0EDDF974-16C9-2765-3405-2AAC0691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t>16</a:t>
            </a:fld>
            <a:endParaRPr lang="ru-RU" noProof="0"/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1153B9C2-5D99-8979-51D9-65259E7EE77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7908924" y="3595850"/>
            <a:ext cx="3200400" cy="2134772"/>
          </a:xfrm>
        </p:spPr>
      </p:pic>
    </p:spTree>
    <p:extLst>
      <p:ext uri="{BB962C8B-B14F-4D97-AF65-F5344CB8AC3E}">
        <p14:creationId xmlns:p14="http://schemas.microsoft.com/office/powerpoint/2010/main" val="182958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5CB5B7-5BA6-1707-5796-59EB05BF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Авторы проекта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30B86D-42CC-C08A-CF39-88F989C85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1" y="2481944"/>
            <a:ext cx="10144179" cy="1158240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Юрковец Ирина Ивановна – заведующий отделением социальной реабилитации, </a:t>
            </a:r>
            <a:r>
              <a:rPr lang="ru-RU" dirty="0" err="1"/>
              <a:t>абилитации</a:t>
            </a:r>
            <a:r>
              <a:rPr lang="ru-RU" dirty="0"/>
              <a:t> инвалидов и дневного пребывания для граждан пожилого возраста, </a:t>
            </a:r>
            <a:r>
              <a:rPr lang="ru-RU" dirty="0" err="1"/>
              <a:t>р.т</a:t>
            </a:r>
            <a:r>
              <a:rPr lang="ru-RU" dirty="0"/>
              <a:t>.: 8(0225) 72-86-21, </a:t>
            </a:r>
            <a:r>
              <a:rPr lang="ru-RU" dirty="0" err="1"/>
              <a:t>м.т</a:t>
            </a:r>
            <a:r>
              <a:rPr lang="ru-RU" dirty="0"/>
              <a:t>.: 8(044) 5313181;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 Степанян Степан Сергеевич – заведующий отделением круглосуточного пребывания граждан пожилого возраста и инвалидов, </a:t>
            </a:r>
            <a:r>
              <a:rPr lang="ru-RU" dirty="0" err="1"/>
              <a:t>р.т</a:t>
            </a:r>
            <a:r>
              <a:rPr lang="ru-RU" dirty="0"/>
              <a:t>.: 8(0225) 75-90-12, </a:t>
            </a:r>
            <a:r>
              <a:rPr lang="ru-RU" dirty="0" err="1"/>
              <a:t>м.т</a:t>
            </a:r>
            <a:r>
              <a:rPr lang="ru-RU" dirty="0"/>
              <a:t>.: 8(029) 1462482.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8F4A95E5-3D60-1EF4-868A-D0EB8AC813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56942" y="3162299"/>
            <a:ext cx="4319451" cy="2607946"/>
          </a:xfr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04AFFEDA-4BFC-F8F8-4EC2-1DD19A3AE34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93283" y="3162299"/>
            <a:ext cx="4041775" cy="2607946"/>
          </a:xfrm>
        </p:spPr>
      </p:pic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5036C1B1-64BF-04A6-81E4-62EF0448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C10E338C-3C14-4E21-5CD4-3DA7C080E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t>17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9179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BB61B-CD22-8BBE-5EA0-50F99F59F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Пусть наша мечта исполнится в 2024 году, в Новый год- на тренажёрах! </a:t>
            </a:r>
          </a:p>
        </p:txBody>
      </p:sp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57C5B8E5-6147-7C8C-407C-46FD413043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82675" y="2627721"/>
            <a:ext cx="3200400" cy="2368403"/>
          </a:xfrm>
        </p:spPr>
      </p:pic>
      <p:pic>
        <p:nvPicPr>
          <p:cNvPr id="22" name="Объект 21">
            <a:extLst>
              <a:ext uri="{FF2B5EF4-FFF2-40B4-BE49-F238E27FC236}">
                <a16:creationId xmlns:a16="http://schemas.microsoft.com/office/drawing/2014/main" id="{A63805EB-A356-BB75-1FC5-F33A690135F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87388" y="2627721"/>
            <a:ext cx="3200400" cy="2400300"/>
          </a:xfrm>
        </p:spPr>
      </p:pic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F5B80609-1687-8298-B2BF-4AD51F263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0C8E1B3-675C-5404-D9FE-20509FFD0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t>18</a:t>
            </a:fld>
            <a:endParaRPr lang="ru-RU" noProof="0"/>
          </a:p>
        </p:txBody>
      </p:sp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E4134EF9-A96D-3B9D-4D74-506F79AE4FD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8292102" y="2611772"/>
            <a:ext cx="3200400" cy="2400300"/>
          </a:xfrm>
        </p:spPr>
      </p:pic>
    </p:spTree>
    <p:extLst>
      <p:ext uri="{BB962C8B-B14F-4D97-AF65-F5344CB8AC3E}">
        <p14:creationId xmlns:p14="http://schemas.microsoft.com/office/powerpoint/2010/main" val="114987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EB5DC-8C2B-5750-6E12-9A35C0FF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/>
              <a:t>Спасибо!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AF5CF3F-E5EF-5769-3F83-24ADB4412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204" y="847288"/>
            <a:ext cx="4135772" cy="5318620"/>
          </a:xfrm>
        </p:spPr>
        <p:txBody>
          <a:bodyPr rtlCol="0">
            <a:noAutofit/>
          </a:bodyPr>
          <a:lstStyle>
            <a:defPPr>
              <a:defRPr lang="ru-MO"/>
            </a:defPPr>
          </a:lstStyle>
          <a:p>
            <a:pPr rtl="0">
              <a:lnSpc>
                <a:spcPct val="100000"/>
              </a:lnSpc>
            </a:pPr>
            <a:r>
              <a:rPr lang="ru-RU" b="1" i="1" dirty="0"/>
              <a:t>Как бы жизнь не летела-</a:t>
            </a:r>
          </a:p>
          <a:p>
            <a:pPr rtl="0">
              <a:lnSpc>
                <a:spcPct val="100000"/>
              </a:lnSpc>
            </a:pPr>
            <a:r>
              <a:rPr lang="ru-RU" b="1" i="1" dirty="0"/>
              <a:t>Дней своих не жалей,</a:t>
            </a:r>
          </a:p>
          <a:p>
            <a:pPr rtl="0">
              <a:lnSpc>
                <a:spcPct val="100000"/>
              </a:lnSpc>
            </a:pPr>
            <a:r>
              <a:rPr lang="ru-RU" b="1" i="1" dirty="0"/>
              <a:t>Делай доброе дело</a:t>
            </a:r>
          </a:p>
          <a:p>
            <a:pPr rtl="0">
              <a:lnSpc>
                <a:spcPct val="100000"/>
              </a:lnSpc>
            </a:pPr>
            <a:r>
              <a:rPr lang="ru-RU" b="1" i="1" dirty="0"/>
              <a:t>Ради счастья людей</a:t>
            </a:r>
          </a:p>
          <a:p>
            <a:pPr rtl="0">
              <a:lnSpc>
                <a:spcPct val="100000"/>
              </a:lnSpc>
            </a:pPr>
            <a:r>
              <a:rPr lang="ru-RU" b="1" i="1" dirty="0"/>
              <a:t>Чтобы сердце горело,</a:t>
            </a:r>
          </a:p>
          <a:p>
            <a:pPr rtl="0">
              <a:lnSpc>
                <a:spcPct val="100000"/>
              </a:lnSpc>
            </a:pPr>
            <a:r>
              <a:rPr lang="ru-RU" b="1" i="1" dirty="0"/>
              <a:t>А не тлело во мгле </a:t>
            </a:r>
          </a:p>
          <a:p>
            <a:pPr rtl="0">
              <a:lnSpc>
                <a:spcPct val="100000"/>
              </a:lnSpc>
            </a:pPr>
            <a:r>
              <a:rPr lang="ru-RU" b="1" i="1" dirty="0"/>
              <a:t>Делай доброе дело-</a:t>
            </a:r>
          </a:p>
          <a:p>
            <a:pPr rtl="0">
              <a:lnSpc>
                <a:spcPct val="100000"/>
              </a:lnSpc>
            </a:pPr>
            <a:r>
              <a:rPr lang="ru-RU" b="1" i="1" dirty="0"/>
              <a:t>Тем живём на земле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91AC1F-8DC7-AF45-2372-D868FB236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753" y="4730441"/>
            <a:ext cx="1481456" cy="12802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A615BC-20C5-D4C1-C676-1BA3DED9F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24001" y="4730441"/>
            <a:ext cx="1619375" cy="1280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63A380-3DC6-B95D-19E1-8316966A8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6756793" y="786328"/>
            <a:ext cx="1481456" cy="15682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9FDD80-2E4B-8605-97CD-3551E5CEA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9971925" y="981512"/>
            <a:ext cx="1619376" cy="143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5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091733-AF44-2E75-8FA7-4F9B91546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03587">
            <a:off x="2615693" y="3274244"/>
            <a:ext cx="1481456" cy="12802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8EDA84-7812-54BF-3C21-8DB884EF8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137" y="2135705"/>
            <a:ext cx="2225233" cy="2402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BC908E-621D-84B2-913D-0D199DEF5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8815" y="268448"/>
            <a:ext cx="4324105" cy="2273416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latin typeface="Batang" panose="02030600000101010101" pitchFamily="18" charset="-127"/>
                <a:ea typeface="Batang" panose="02030600000101010101" pitchFamily="18" charset="-127"/>
              </a:rPr>
              <a:t>С 12.06.2001 возглавляет учреждение </a:t>
            </a:r>
            <a:br>
              <a:rPr lang="ru-RU" sz="2800" dirty="0"/>
            </a:br>
            <a:r>
              <a:rPr lang="ru-RU" sz="2800" b="1" i="1" dirty="0"/>
              <a:t>Тарасевич Татьяна Васильевна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E28A78-23CF-0E62-3C56-B24598D1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t>2</a:t>
            </a:fld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C3CA65E-53F1-92DA-F502-0847CBDFBF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ru-RU" sz="8000" dirty="0">
                <a:solidFill>
                  <a:srgbClr val="002060"/>
                </a:solidFill>
              </a:rPr>
              <a:t>РЦСОН</a:t>
            </a: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705A3E07-05BC-F98C-6222-D3276640368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848603" y="2348917"/>
            <a:ext cx="3669482" cy="4151896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925E468-1D2A-2DA4-80CE-8F67023A3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97253">
            <a:off x="10263536" y="5026848"/>
            <a:ext cx="1985738" cy="18546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D24D200-5E37-4111-E18C-D59CCBA1D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7723" flipH="1">
            <a:off x="7206804" y="5239593"/>
            <a:ext cx="1497296" cy="193765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1E5C3D1-F310-C53E-8055-36E0AE692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633" y="5568286"/>
            <a:ext cx="1481456" cy="128027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79C37BE-50BF-B3F0-A119-C1CA45E3E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2832" y="5669280"/>
            <a:ext cx="1481456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0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F50AE-8081-A5C3-B69F-EE0235C5B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17" y="3875315"/>
            <a:ext cx="11383859" cy="1576252"/>
          </a:xfrm>
        </p:spPr>
        <p:txBody>
          <a:bodyPr>
            <a:normAutofit fontScale="90000"/>
          </a:bodyPr>
          <a:lstStyle/>
          <a:p>
            <a:r>
              <a:rPr lang="ru-RU" dirty="0"/>
              <a:t>Отделение социальной реабилитации, </a:t>
            </a:r>
            <a:r>
              <a:rPr lang="ru-RU" dirty="0" err="1"/>
              <a:t>абилитации</a:t>
            </a:r>
            <a:r>
              <a:rPr lang="ru-RU" dirty="0"/>
              <a:t> инвалидов и дневного пребывания для граждан пожилого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325246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C6A1-E17B-A4DB-B57E-36F181359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06" y="365125"/>
            <a:ext cx="11291582" cy="1325563"/>
          </a:xfrm>
        </p:spPr>
        <p:txBody>
          <a:bodyPr>
            <a:normAutofit/>
          </a:bodyPr>
          <a:lstStyle/>
          <a:p>
            <a:r>
              <a:rPr lang="ru-RU" sz="2400" dirty="0"/>
              <a:t>Цель отделения</a:t>
            </a:r>
            <a:r>
              <a:rPr lang="en-US" sz="2400" dirty="0">
                <a:latin typeface="Baskerville" panose="02020502070401020303"/>
              </a:rPr>
              <a:t>:</a:t>
            </a:r>
            <a:r>
              <a:rPr lang="ru-RU" sz="2400" dirty="0"/>
              <a:t> оказание помощи в социально-бытовой, социально-трудовой, социально-психологической реабилитации инвалидов и граждан пожилого возраста в условиях дневного пребывания в отделении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F7A75D33-A831-8FAE-91CA-2E5903A4B4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23950" y="2810669"/>
            <a:ext cx="3200400" cy="2400300"/>
          </a:xfr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F2ED209F-FAA3-2B6D-9C82-70FA8D6A676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164964" y="2808669"/>
            <a:ext cx="3200400" cy="2402300"/>
          </a:xfrm>
        </p:spPr>
      </p:pic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F05BBF63-A11D-DB97-32EF-C876E0215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985AF2B-C0C6-71C4-A2F6-DDCDE1F7C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t>4</a:t>
            </a:fld>
            <a:endParaRPr lang="ru-RU" noProof="0"/>
          </a:p>
        </p:txBody>
      </p:sp>
      <p:pic>
        <p:nvPicPr>
          <p:cNvPr id="36" name="Объект 35">
            <a:extLst>
              <a:ext uri="{FF2B5EF4-FFF2-40B4-BE49-F238E27FC236}">
                <a16:creationId xmlns:a16="http://schemas.microsoft.com/office/drawing/2014/main" id="{04EE7E0A-6EA7-5B8A-A361-AEFE5B51FB7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4667252" y="2822869"/>
            <a:ext cx="3200400" cy="2401300"/>
          </a:xfrm>
        </p:spPr>
      </p:pic>
    </p:spTree>
    <p:extLst>
      <p:ext uri="{BB962C8B-B14F-4D97-AF65-F5344CB8AC3E}">
        <p14:creationId xmlns:p14="http://schemas.microsoft.com/office/powerpoint/2010/main" val="158847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019C2FE-4BD5-A02F-397A-DEC5F95C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791" y="318781"/>
            <a:ext cx="11638019" cy="630852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6400" b="1" dirty="0"/>
              <a:t>Основные направления работы отделения:</a:t>
            </a:r>
          </a:p>
          <a:p>
            <a:pPr marL="0" indent="0" algn="ctr">
              <a:buNone/>
            </a:pPr>
            <a:endParaRPr lang="ru-RU" sz="6400" b="1" dirty="0"/>
          </a:p>
          <a:p>
            <a:r>
              <a:rPr lang="ru-RU" sz="6400" b="1" dirty="0"/>
              <a:t>— выявление индивидуальных потребностей инвалидов и разработка индивидуальных планов;</a:t>
            </a:r>
          </a:p>
          <a:p>
            <a:r>
              <a:rPr lang="ru-RU" sz="6400" b="1" dirty="0"/>
              <a:t>— формирование у инвалидов коммуникативных навыков, помогающих объясниться с окружающими;</a:t>
            </a:r>
          </a:p>
          <a:p>
            <a:r>
              <a:rPr lang="ru-RU" sz="6400" b="1" dirty="0"/>
              <a:t>— содействие инвалидам в восстановлении нарушенных или утраченных вследствие заболевания способностей к самообслуживанию и в подготовке к самостоятельной жизни;</a:t>
            </a:r>
          </a:p>
          <a:p>
            <a:r>
              <a:rPr lang="ru-RU" sz="6400" b="1" dirty="0"/>
              <a:t>— обучение инвалидов навыкам практического использования бытовой техники, необходимой в жизни человека;</a:t>
            </a:r>
          </a:p>
          <a:p>
            <a:r>
              <a:rPr lang="ru-RU" sz="6400" b="1" dirty="0"/>
              <a:t>— развитие и поддержание у инвалидов навыков самоконтроля, общения, а также пользования техническими средствами социальной реабилитации;</a:t>
            </a:r>
          </a:p>
          <a:p>
            <a:r>
              <a:rPr lang="ru-RU" sz="6400" b="1" dirty="0"/>
              <a:t>— развитие способностей, интересов и трудовых навыков у инвалидов, обеспечивающих реализацию их потенциальных трудовых возможностей посредством трудотерапии, общения и индивидуального подхода;</a:t>
            </a:r>
          </a:p>
          <a:p>
            <a:r>
              <a:rPr lang="ru-RU" sz="6400" b="1" dirty="0"/>
              <a:t>— вовлечение инвалидов с учетом имеющихся возможностей в различные формы общественной жизни в творческую деятельность, физкультурно-оздоровительные мероприятия;</a:t>
            </a:r>
          </a:p>
          <a:p>
            <a:r>
              <a:rPr lang="ru-RU" sz="6400" b="1" dirty="0"/>
              <a:t>— расширение социальных контактов инвалидов;</a:t>
            </a:r>
          </a:p>
          <a:p>
            <a:r>
              <a:rPr lang="ru-RU" sz="6400" b="1" dirty="0"/>
              <a:t>— работа с родственниками инвалидов в целях организации преемственности реабилитационных мероприятий в семье;</a:t>
            </a:r>
          </a:p>
          <a:p>
            <a:r>
              <a:rPr lang="ru-RU" sz="6400" b="1" dirty="0"/>
              <a:t>— привлечение волонтеров к оказанию социальных услуг инвалидам.</a:t>
            </a:r>
          </a:p>
          <a:p>
            <a:r>
              <a:rPr lang="ru-RU" sz="6400" b="1" dirty="0"/>
              <a:t>Для социализации и обеспечения занятости инвалидов на базе социального пункта в </a:t>
            </a:r>
            <a:r>
              <a:rPr lang="ru-RU" sz="6400" b="1" dirty="0" err="1"/>
              <a:t>аг.Ленина</a:t>
            </a:r>
            <a:r>
              <a:rPr lang="ru-RU" sz="6400" b="1" dirty="0"/>
              <a:t>, </a:t>
            </a:r>
            <a:r>
              <a:rPr lang="ru-RU" sz="6400" b="1" dirty="0" err="1"/>
              <a:t>аг.Михалево</a:t>
            </a:r>
            <a:r>
              <a:rPr lang="ru-RU" sz="6400" b="1" dirty="0"/>
              <a:t> организована деятельность кружков:</a:t>
            </a:r>
          </a:p>
          <a:p>
            <a:r>
              <a:rPr lang="ru-RU" sz="6400" b="1" dirty="0"/>
              <a:t>— кружок «Очумелые ручки»;</a:t>
            </a:r>
          </a:p>
          <a:p>
            <a:r>
              <a:rPr lang="ru-RU" sz="6400" b="1" dirty="0"/>
              <a:t>— кружок «Вдохновение»;</a:t>
            </a:r>
          </a:p>
          <a:p>
            <a:r>
              <a:rPr lang="ru-RU" sz="6400" b="1" dirty="0"/>
              <a:t>На базе учреждения «Бобруйский районный центр социального обслуживания населения»  действуют реабилитационно-трудовые мастерские: швейная, полиграфия, а также</a:t>
            </a:r>
          </a:p>
          <a:p>
            <a:r>
              <a:rPr lang="ru-RU" sz="6400" b="1" dirty="0"/>
              <a:t>— кружок «Волшебная глина»;</a:t>
            </a:r>
          </a:p>
          <a:p>
            <a:r>
              <a:rPr lang="ru-RU" sz="6400" b="1" dirty="0"/>
              <a:t>— кружок «Гламур»</a:t>
            </a:r>
          </a:p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B9DFCE-59AE-3B03-4D7E-CED9E63F14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3357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0AEF764-B3E5-7525-5BC2-C9D8447CC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1335"/>
            <a:ext cx="10972800" cy="6520139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Работают волонтерские кружки:</a:t>
            </a:r>
          </a:p>
          <a:p>
            <a:r>
              <a:rPr lang="ru-RU" b="1" dirty="0"/>
              <a:t>— кружок социально-бытовой реабилитации «Домовенок»;</a:t>
            </a:r>
          </a:p>
          <a:p>
            <a:r>
              <a:rPr lang="ru-RU" b="1" dirty="0"/>
              <a:t>— кружок «С компьютером на «Ты»;</a:t>
            </a:r>
          </a:p>
          <a:p>
            <a:r>
              <a:rPr lang="ru-RU" b="1" dirty="0"/>
              <a:t>— театральный кружок «Волшебники»;</a:t>
            </a:r>
          </a:p>
          <a:p>
            <a:r>
              <a:rPr lang="ru-RU" b="1" dirty="0"/>
              <a:t>— интеллектуально-познавательный кружок «Знайки»;    </a:t>
            </a:r>
          </a:p>
          <a:p>
            <a:r>
              <a:rPr lang="ru-RU" b="1" dirty="0"/>
              <a:t>— отряд «Заботливое сердце»;</a:t>
            </a:r>
          </a:p>
          <a:p>
            <a:r>
              <a:rPr lang="ru-RU" b="1" dirty="0"/>
              <a:t>— семейный клуб «Гармония»;</a:t>
            </a:r>
          </a:p>
          <a:p>
            <a:r>
              <a:rPr lang="ru-RU" b="1" dirty="0"/>
              <a:t>— клуб взаимопомощи «Я с Тобой»;</a:t>
            </a:r>
          </a:p>
          <a:p>
            <a:r>
              <a:rPr lang="ru-RU" b="1" dirty="0"/>
              <a:t>— клуб для пожилых людей «Компашка», а также кружки «Мелодия», «Рукодельница»</a:t>
            </a:r>
          </a:p>
          <a:p>
            <a:r>
              <a:rPr lang="ru-RU" b="1" dirty="0"/>
              <a:t>Направления деятельности кружков: раскрытие талантов в области ручного и художественного творчества с направлением (декоративно-прикладного искусства), развитие личных качеств инвалида, культуры общения, а также привитие навыков личной гигиены, хозяйственно-бытовых навыков, ознакомление с правилами поведения в общественных местах, с правилами безопасности жизнедеятельности.</a:t>
            </a:r>
          </a:p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3A1A046-EED8-1D65-D470-BE0F928D50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2121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4316E-C84C-1C2E-2D93-043E42B25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92" y="4060272"/>
            <a:ext cx="11736198" cy="1224792"/>
          </a:xfrm>
        </p:spPr>
        <p:txBody>
          <a:bodyPr>
            <a:noAutofit/>
          </a:bodyPr>
          <a:lstStyle/>
          <a:p>
            <a:r>
              <a:rPr lang="ru-RU" sz="3600" dirty="0"/>
              <a:t>Отделение круглосуточного пребывания для граждан пожилого возраста и инвалидов </a:t>
            </a:r>
            <a:br>
              <a:rPr lang="ru-RU" sz="3600" dirty="0"/>
            </a:br>
            <a:r>
              <a:rPr lang="en-US" sz="3600" dirty="0"/>
              <a:t>(</a:t>
            </a:r>
            <a:r>
              <a:rPr lang="ru-RU" sz="3600" dirty="0"/>
              <a:t>Бобруйский район, </a:t>
            </a:r>
            <a:r>
              <a:rPr lang="ru-RU" sz="3600" dirty="0" err="1"/>
              <a:t>д.Вишнёвка</a:t>
            </a:r>
            <a:r>
              <a:rPr lang="en-US" sz="3600" dirty="0"/>
              <a:t>)</a:t>
            </a:r>
            <a:r>
              <a:rPr lang="ru-RU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383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B68E9-2141-5150-54DD-2938E92AA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5429"/>
            <a:ext cx="10515600" cy="1010194"/>
          </a:xfrm>
        </p:spPr>
        <p:txBody>
          <a:bodyPr>
            <a:noAutofit/>
          </a:bodyPr>
          <a:lstStyle/>
          <a:p>
            <a:r>
              <a:rPr lang="ru-RU" sz="2800" dirty="0"/>
              <a:t>В 2017 году завершена «Реконструкция с </a:t>
            </a:r>
            <a:br>
              <a:rPr lang="ru-RU" sz="2800" dirty="0"/>
            </a:br>
            <a:r>
              <a:rPr lang="ru-RU" sz="2800" dirty="0"/>
              <a:t>модернизацией зданий бывшей школы, расположенной </a:t>
            </a:r>
            <a:br>
              <a:rPr lang="ru-RU" sz="2800" dirty="0"/>
            </a:br>
            <a:r>
              <a:rPr lang="ru-RU" sz="2800" dirty="0"/>
              <a:t>в д. Вишнёвка под отделение круглосуточного пребывания </a:t>
            </a:r>
            <a:br>
              <a:rPr lang="ru-RU" sz="2800" dirty="0"/>
            </a:br>
            <a:r>
              <a:rPr lang="ru-RU" sz="2800" dirty="0"/>
              <a:t>для граждан пожилого возраста и инвалидов»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F5F8D3F-0040-0A70-80BF-F0F14C4EC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3566" y="1837508"/>
            <a:ext cx="7532914" cy="4334691"/>
          </a:xfr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29F46D-2E6B-4B67-5F24-D87F1CFE3C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4D449E1-4F78-4B56-B680-D10EA09982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2127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5AF3C-3C41-1EE8-8192-D6FD8939F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38" y="234892"/>
            <a:ext cx="11492917" cy="1635853"/>
          </a:xfrm>
        </p:spPr>
        <p:txBody>
          <a:bodyPr>
            <a:noAutofit/>
          </a:bodyPr>
          <a:lstStyle/>
          <a:p>
            <a:r>
              <a:rPr lang="ru-RU" sz="2400" dirty="0">
                <a:latin typeface="Baskerville"/>
              </a:rPr>
              <a:t>Цель отделения</a:t>
            </a:r>
            <a:r>
              <a:rPr lang="en-US" sz="2400" dirty="0">
                <a:latin typeface="Baskerville"/>
              </a:rPr>
              <a:t>: </a:t>
            </a:r>
            <a:r>
              <a:rPr lang="ru-RU" sz="2400" dirty="0">
                <a:latin typeface="Baskerville"/>
              </a:rPr>
              <a:t>создание и поддержание благоприятных условий для проживания ветеранов, престарелых и инвалидов с организацией в нём необходимого социально-бытового, медицинского и культурного обслуживания, предоставление участия в посильном труде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90196B97-1B76-71B9-62E8-B86BCFCB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A006C7F-8B5A-AE70-8AC2-4CB1BDEEC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t>9</a:t>
            </a:fld>
            <a:endParaRPr lang="ru-RU" noProof="0"/>
          </a:p>
        </p:txBody>
      </p:sp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85CAD170-B085-926D-BC91-B4761DA0D01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91002" y="2590952"/>
            <a:ext cx="3200400" cy="2629645"/>
          </a:xfrm>
        </p:spPr>
      </p:pic>
      <p:pic>
        <p:nvPicPr>
          <p:cNvPr id="24" name="Объект 23">
            <a:extLst>
              <a:ext uri="{FF2B5EF4-FFF2-40B4-BE49-F238E27FC236}">
                <a16:creationId xmlns:a16="http://schemas.microsoft.com/office/drawing/2014/main" id="{93FF8BAD-98CC-F264-216F-DC097A0569B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8469362" y="2204589"/>
            <a:ext cx="2743200" cy="324654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99AAC0-98A6-68AD-5155-4DCD6429A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661" y="3215621"/>
            <a:ext cx="3200677" cy="426757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708013F8-7C6B-A365-5CB4-D1C060E8CD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 rot="16200000">
            <a:off x="951470" y="2484621"/>
            <a:ext cx="3321050" cy="2611965"/>
          </a:xfrm>
        </p:spPr>
      </p:pic>
    </p:spTree>
    <p:extLst>
      <p:ext uri="{BB962C8B-B14F-4D97-AF65-F5344CB8AC3E}">
        <p14:creationId xmlns:p14="http://schemas.microsoft.com/office/powerpoint/2010/main" val="260849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Baskerville Old Face"/>
        <a:ea typeface=""/>
        <a:cs typeface="Times New Roman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0995_TF56410444_Win32" id="{D0524A03-AA06-424F-8535-98963A5C8ECD}" vid="{C2754639-684A-4B5A-914E-EA25D604847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13cd20-357b-48a5-aff4-3bb4b52aae3e" xsi:nil="true"/>
    <MediaServiceKeyPoints xmlns="4f0d45a2-344c-4fe0-9811-4277bf2c2e17" xsi:nil="true"/>
    <lcf76f155ced4ddcb4097134ff3c332f xmlns="4f0d45a2-344c-4fe0-9811-4277bf2c2e1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B9CED55E8F8543BEFD54205924B97E" ma:contentTypeVersion="15" ma:contentTypeDescription="Create a new document." ma:contentTypeScope="" ma:versionID="7934cfc98febfa177962bc8a36be076c">
  <xsd:schema xmlns:xsd="http://www.w3.org/2001/XMLSchema" xmlns:xs="http://www.w3.org/2001/XMLSchema" xmlns:p="http://schemas.microsoft.com/office/2006/metadata/properties" xmlns:ns2="4f0d45a2-344c-4fe0-9811-4277bf2c2e17" xmlns:ns3="bb13cd20-357b-48a5-aff4-3bb4b52aae3e" targetNamespace="http://schemas.microsoft.com/office/2006/metadata/properties" ma:root="true" ma:fieldsID="aa190bc864bcebc737c679dbb323a16d" ns2:_="" ns3:_="">
    <xsd:import namespace="4f0d45a2-344c-4fe0-9811-4277bf2c2e17"/>
    <xsd:import namespace="bb13cd20-357b-48a5-aff4-3bb4b52aae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d45a2-344c-4fe0-9811-4277bf2c2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42cf434-6fa7-423d-b9b2-a30b23ae4b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cd20-357b-48a5-aff4-3bb4b52aae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435a69-c5f6-4b2d-823a-b7e1eae613dc}" ma:internalName="TaxCatchAll" ma:showField="CatchAllData" ma:web="bb13cd20-357b-48a5-aff4-3bb4b52aae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CE2AAA-C718-435C-B4E6-95A08ACAC4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BB2F3B-6257-41BB-8B64-5AC7494F274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  <ds:schemaRef ds:uri="bb13cd20-357b-48a5-aff4-3bb4b52aae3e"/>
    <ds:schemaRef ds:uri="4f0d45a2-344c-4fe0-9811-4277bf2c2e17"/>
  </ds:schemaRefs>
</ds:datastoreItem>
</file>

<file path=customXml/itemProps3.xml><?xml version="1.0" encoding="utf-8"?>
<ds:datastoreItem xmlns:ds="http://schemas.openxmlformats.org/officeDocument/2006/customXml" ds:itemID="{5E81E8B4-8BDD-415B-94AB-2A31BADE7B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0d45a2-344c-4fe0-9811-4277bf2c2e17"/>
    <ds:schemaRef ds:uri="bb13cd20-357b-48a5-aff4-3bb4b52aa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{845D96B2-BDD6-4EE7-9417-7BBA00CAEA6B}tf56410444_win32</Template>
  <TotalTime>460</TotalTime>
  <Words>1193</Words>
  <Application>Microsoft Office PowerPoint</Application>
  <PresentationFormat>Широкоэкранный</PresentationFormat>
  <Paragraphs>208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Batang</vt:lpstr>
      <vt:lpstr>Arial</vt:lpstr>
      <vt:lpstr>Baskerville</vt:lpstr>
      <vt:lpstr>Calibri</vt:lpstr>
      <vt:lpstr>Gill Sans Light</vt:lpstr>
      <vt:lpstr>Gill Sans Nova</vt:lpstr>
      <vt:lpstr>Gill Sans Nova Light</vt:lpstr>
      <vt:lpstr>Times New Roman</vt:lpstr>
      <vt:lpstr>Тема Office</vt:lpstr>
      <vt:lpstr>Учреждение создано в 2000 году, на базе отделения социальной помощи на дому отдела социальной защиты Бобруйского райисполкома  </vt:lpstr>
      <vt:lpstr>С 12.06.2001 возглавляет учреждение  Тарасевич Татьяна Васильевна </vt:lpstr>
      <vt:lpstr>Отделение социальной реабилитации, абилитации инвалидов и дневного пребывания для граждан пожилого возраста</vt:lpstr>
      <vt:lpstr>Цель отделения: оказание помощи в социально-бытовой, социально-трудовой, социально-психологической реабилитации инвалидов и граждан пожилого возраста в условиях дневного пребывания в отделении</vt:lpstr>
      <vt:lpstr>Презентация PowerPoint</vt:lpstr>
      <vt:lpstr>Презентация PowerPoint</vt:lpstr>
      <vt:lpstr>Отделение круглосуточного пребывания для граждан пожилого возраста и инвалидов  (Бобруйский район, д.Вишнёвка) </vt:lpstr>
      <vt:lpstr>В 2017 году завершена «Реконструкция с  модернизацией зданий бывшей школы, расположенной  в д. Вишнёвка под отделение круглосуточного пребывания  для граждан пожилого возраста и инвалидов»</vt:lpstr>
      <vt:lpstr>Цель отделения: создание и поддержание благоприятных условий для проживания ветеранов, престарелых и инвалидов с организацией в нём необходимого социально-бытового, медицинского и культурного обслуживания, предоставление участия в посильном труде</vt:lpstr>
      <vt:lpstr>Презентация PowerPoint</vt:lpstr>
      <vt:lpstr>«За здоровье - на тренажёрах!»</vt:lpstr>
      <vt:lpstr>Презентация PowerPoint</vt:lpstr>
      <vt:lpstr>Презентация PowerPoint</vt:lpstr>
      <vt:lpstr>Презентация PowerPoint</vt:lpstr>
      <vt:lpstr>Презентация PowerPoint</vt:lpstr>
      <vt:lpstr>Показатели успешности проекта: </vt:lpstr>
      <vt:lpstr>Авторы проекта:</vt:lpstr>
      <vt:lpstr>Пусть наша мечта исполнится в 2024 году, в Новый год- на тренажёрах! </vt:lpstr>
      <vt:lpstr>Спасибо!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Учреждение создано в 2000 году, на базе отделения социальной помощи на дому отдела социальной защиты Бобруйского райисполкома</dc:title>
  <dc:creator>Admin</dc:creator>
  <cp:lastModifiedBy>Admin</cp:lastModifiedBy>
  <cp:revision>10</cp:revision>
  <dcterms:created xsi:type="dcterms:W3CDTF">2023-02-16T08:02:38Z</dcterms:created>
  <dcterms:modified xsi:type="dcterms:W3CDTF">2023-09-05T09:32:47Z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0x0101003AB9CED55E8F8543BEFD54205924B97E</vt:lpwstr>
  </property>
</Properties>
</file>