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7" r:id="rId4"/>
    <p:sldId id="268" r:id="rId5"/>
    <p:sldId id="270" r:id="rId6"/>
    <p:sldId id="259" r:id="rId7"/>
    <p:sldId id="269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19325B-6EA5-4278-A1F9-496B1F9E94C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55CAD7-BB9C-4B87-A753-8800DE8B04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>
            <a:off x="4499992" y="-8096"/>
            <a:ext cx="4644008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 flipH="1">
            <a:off x="-36512" y="-8097"/>
            <a:ext cx="4536504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871" y="1052736"/>
            <a:ext cx="6496241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</a:rPr>
              <a:t>Производственный</a:t>
            </a:r>
            <a:br>
              <a:rPr lang="ru-RU" sz="50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6000" dirty="0" smtClean="0">
                <a:solidFill>
                  <a:schemeClr val="bg1">
                    <a:lumMod val="85000"/>
                  </a:schemeClr>
                </a:solidFill>
              </a:rPr>
              <a:t>ТРАВМАТИЗМ</a:t>
            </a:r>
            <a:br>
              <a:rPr lang="ru-RU" sz="60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</a:rPr>
              <a:t>в Бобруйском районе</a:t>
            </a:r>
            <a:endParaRPr lang="ru-RU" sz="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892" y="4941168"/>
            <a:ext cx="8458200" cy="134644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</a:t>
            </a:r>
          </a:p>
          <a:p>
            <a:pPr algn="just"/>
            <a:endParaRPr lang="ru-RU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управления по труду, занятости и социальной защите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Бобруйского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районного исполнительного комитета</a:t>
            </a:r>
          </a:p>
          <a:p>
            <a:pPr algn="l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Белая Анна Владимировна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>
            <a:off x="4499992" y="-8096"/>
            <a:ext cx="4644008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 flipH="1">
            <a:off x="-36512" y="-8097"/>
            <a:ext cx="4536504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1584176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</a:rPr>
              <a:t>Право работника на безопасный труд – гарантия, установленная Конституцией Республики Беларусь</a:t>
            </a:r>
            <a:endParaRPr lang="ru-RU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58200" cy="177849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14. Гарантии права работающих на охрану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Республики Беларусь «Об охране труда» № 356-З от 23.06.2008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права работающих на охрану труда государство осуществляет государственное управление в области охраны труда, надзор за соблюдением законодательства об охране труда и устанавливает ответственность за нарушение законодательства об охране труда.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Гарантии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работников на охрану труда определяются Трудовым кодексом Республики Беларусь, настоящим Законом, иными актами законодательства.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Гарантии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работающих по гражданско-правовым договорам на охрану труда определяются в этих договорах в соответствии с законодательством.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Гарантии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охрану труда иных категорий работающих определяются в соответствии с законодательством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>
            <a:off x="4499992" y="-8096"/>
            <a:ext cx="4644008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 flipH="1">
            <a:off x="-36512" y="-8097"/>
            <a:ext cx="4536504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165618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/>
              </a:rPr>
              <a:t>с отрывом в 30 лет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8458200" cy="3938736"/>
          </a:xfrm>
        </p:spPr>
        <p:txBody>
          <a:bodyPr>
            <a:noAutofit/>
          </a:bodyPr>
          <a:lstStyle/>
          <a:p>
            <a:pPr algn="just"/>
            <a:r>
              <a:rPr lang="ru-RU" sz="3500" dirty="0" smtClean="0">
                <a:solidFill>
                  <a:schemeClr val="bg1">
                    <a:lumMod val="95000"/>
                  </a:schemeClr>
                </a:solidFill>
              </a:rPr>
              <a:t>- В 1993 году 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</a:rPr>
              <a:t>на производстве по стране погибли 408 человек, в 2023-м — </a:t>
            </a:r>
            <a:r>
              <a:rPr lang="ru-RU" sz="3500" dirty="0" smtClean="0">
                <a:solidFill>
                  <a:schemeClr val="bg1">
                    <a:lumMod val="95000"/>
                  </a:schemeClr>
                </a:solidFill>
              </a:rPr>
              <a:t>117.</a:t>
            </a:r>
          </a:p>
          <a:p>
            <a:pPr algn="just"/>
            <a:r>
              <a:rPr lang="ru-RU" sz="3500" dirty="0" smtClean="0">
                <a:solidFill>
                  <a:schemeClr val="bg1">
                    <a:lumMod val="95000"/>
                  </a:schemeClr>
                </a:solidFill>
              </a:rPr>
              <a:t>- В </a:t>
            </a:r>
            <a:r>
              <a:rPr lang="ru-RU" sz="3500" dirty="0">
                <a:solidFill>
                  <a:schemeClr val="bg1">
                    <a:lumMod val="95000"/>
                  </a:schemeClr>
                </a:solidFill>
              </a:rPr>
              <a:t>1993 году на производстве пострадали 18 512 работников, в 2023-м — </a:t>
            </a:r>
            <a:r>
              <a:rPr lang="ru-RU" sz="3500" dirty="0" smtClean="0">
                <a:solidFill>
                  <a:schemeClr val="bg1">
                    <a:lumMod val="95000"/>
                  </a:schemeClr>
                </a:solidFill>
              </a:rPr>
              <a:t>1850.</a:t>
            </a:r>
            <a:endParaRPr lang="ru-RU" sz="35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>
            <a:off x="4499992" y="-8096"/>
            <a:ext cx="4644008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 flipH="1">
            <a:off x="-36512" y="-8097"/>
            <a:ext cx="4536504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1584176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</a:rPr>
              <a:t>Несчастные случаи на производстве за 2023 год</a:t>
            </a:r>
            <a:endParaRPr lang="ru-RU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6000" contrast="42000"/>
                    </a14:imgEffect>
                  </a14:imgLayer>
                </a14:imgProps>
              </a:ext>
            </a:extLst>
          </a:blip>
          <a:srcRect l="3876" t="28308" r="28655" b="47675"/>
          <a:stretch/>
        </p:blipFill>
        <p:spPr bwMode="auto">
          <a:xfrm>
            <a:off x="683568" y="1959104"/>
            <a:ext cx="7801671" cy="39301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06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>
            <a:off x="4499992" y="-8096"/>
            <a:ext cx="4644008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 flipH="1">
            <a:off x="-36512" y="-8097"/>
            <a:ext cx="4536504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51917"/>
              </p:ext>
            </p:extLst>
          </p:nvPr>
        </p:nvGraphicFramePr>
        <p:xfrm>
          <a:off x="2051720" y="332656"/>
          <a:ext cx="4968551" cy="540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642"/>
                <a:gridCol w="1540574"/>
                <a:gridCol w="576064"/>
                <a:gridCol w="576064"/>
                <a:gridCol w="360040"/>
                <a:gridCol w="648072"/>
                <a:gridCol w="576064"/>
                <a:gridCol w="288031"/>
              </a:tblGrid>
              <a:tr h="37888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территориальной единицы (город, район)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Общее количество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Погибшие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2023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2023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г. Могилев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99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+37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г. Бобруйск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42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Шкловский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Горецкий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Могилевский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Осиповичский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15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-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Быховский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Кировский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Климовичский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Чаусский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Дрибинский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Славгородский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6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Круглянский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Кличевский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Кричевский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4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Чериковский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Мстиславский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Краснопольский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Бобруйский</a:t>
                      </a:r>
                      <a:r>
                        <a:rPr lang="ru-RU" sz="900" b="1" dirty="0">
                          <a:effectLst/>
                        </a:rPr>
                        <a:t> район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Костюковичский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Белыничский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Глусский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Хотимский район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/>
                </a:tc>
              </a:tr>
              <a:tr h="19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Итого по области: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242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302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+60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20" marR="4502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9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>
            <a:off x="4499992" y="-8096"/>
            <a:ext cx="4644008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 flipH="1">
            <a:off x="-36512" y="-8097"/>
            <a:ext cx="4536504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640960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Производственный травматизм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/>
              </a:rPr>
              <a:t>в Бобруйском районе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12955"/>
              </p:ext>
            </p:extLst>
          </p:nvPr>
        </p:nvGraphicFramePr>
        <p:xfrm>
          <a:off x="725995" y="2348880"/>
          <a:ext cx="7734437" cy="3210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4486"/>
                <a:gridCol w="915603"/>
                <a:gridCol w="915603"/>
                <a:gridCol w="797539"/>
                <a:gridCol w="915603"/>
                <a:gridCol w="915603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2019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2020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2021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2023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91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Общее число несчастных случаев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914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Несчастные случаи со смертельным исходом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94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Несчастные случаи с тяжелым исходом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>
            <a:off x="4499992" y="-8096"/>
            <a:ext cx="4644008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 flipH="1">
            <a:off x="-36512" y="-8097"/>
            <a:ext cx="4536504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6368"/>
            <a:ext cx="8458200" cy="177849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Производственный травматизм в Бобруйском районе</a:t>
            </a:r>
            <a:endParaRPr lang="ru-RU" sz="3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35124" t="28194" r="17159" b="26703"/>
          <a:stretch/>
        </p:blipFill>
        <p:spPr bwMode="auto">
          <a:xfrm>
            <a:off x="1403648" y="1700808"/>
            <a:ext cx="5897880" cy="4459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39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>
            <a:off x="4499992" y="-8096"/>
            <a:ext cx="4644008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5"/>
          <a:stretch/>
        </p:blipFill>
        <p:spPr bwMode="auto">
          <a:xfrm flipH="1">
            <a:off x="-36512" y="-8097"/>
            <a:ext cx="4536504" cy="68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84976" cy="4392488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Снижение </a:t>
            </a:r>
            <a:r>
              <a:rPr lang="ru-RU" sz="3000" dirty="0">
                <a:solidFill>
                  <a:schemeClr val="bg1">
                    <a:lumMod val="95000"/>
                  </a:schemeClr>
                </a:solidFill>
                <a:effectLst/>
              </a:rPr>
              <a:t>уровня 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производственного</a:t>
            </a:r>
            <a:br>
              <a:rPr lang="ru-RU" sz="3000" dirty="0" smtClean="0">
                <a:solidFill>
                  <a:schemeClr val="bg1">
                    <a:lumMod val="95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 травматизма, достигнутый </a:t>
            </a:r>
            <a:r>
              <a:rPr lang="ru-RU" sz="3000" dirty="0">
                <a:solidFill>
                  <a:schemeClr val="bg1">
                    <a:lumMod val="95000"/>
                  </a:schemeClr>
                </a:solidFill>
                <a:effectLst/>
              </a:rPr>
              <a:t>за последние годы 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-  </a:t>
            </a:r>
            <a:r>
              <a:rPr lang="ru-RU" sz="3000" dirty="0">
                <a:solidFill>
                  <a:schemeClr val="bg1">
                    <a:lumMod val="95000"/>
                  </a:schemeClr>
                </a:solidFill>
                <a:effectLst/>
              </a:rPr>
              <a:t>повод 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для </a:t>
            </a:r>
            <a:r>
              <a:rPr lang="ru-RU" sz="3000" dirty="0">
                <a:solidFill>
                  <a:schemeClr val="bg1">
                    <a:lumMod val="95000"/>
                  </a:schemeClr>
                </a:solidFill>
                <a:effectLst/>
              </a:rPr>
              <a:t>дальнейшего совершенствования работы по обеспечению безопасности 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работников организаций района!</a:t>
            </a:r>
            <a:endParaRPr lang="ru-RU" sz="3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373</TotalTime>
  <Words>501</Words>
  <Application>Microsoft Office PowerPoint</Application>
  <PresentationFormat>Экран (4:3)</PresentationFormat>
  <Paragraphs>245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Производственный ТРАВМАТИЗМ в Бобруйском районе</vt:lpstr>
      <vt:lpstr>Право работника на безопасный труд – гарантия, установленная Конституцией Республики Беларусь</vt:lpstr>
      <vt:lpstr>с отрывом в 30 лет </vt:lpstr>
      <vt:lpstr>Несчастные случаи на производстве за 2023 год</vt:lpstr>
      <vt:lpstr>Презентация PowerPoint</vt:lpstr>
      <vt:lpstr>Производственный травматизм в Бобруйском районе</vt:lpstr>
      <vt:lpstr>Презентация PowerPoint</vt:lpstr>
      <vt:lpstr>Снижение уровня производственного  травматизма, достигнутый за последние годы -  повод для дальнейшего совершенствования работы по обеспечению безопасности работников организаций района!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БУСЕЛ</dc:creator>
  <cp:lastModifiedBy>БУСЕЛ</cp:lastModifiedBy>
  <cp:revision>12</cp:revision>
  <dcterms:created xsi:type="dcterms:W3CDTF">2024-04-10T05:57:32Z</dcterms:created>
  <dcterms:modified xsi:type="dcterms:W3CDTF">2024-04-10T12:10:46Z</dcterms:modified>
</cp:coreProperties>
</file>