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01" autoAdjust="0"/>
  </p:normalViewPr>
  <p:slideViewPr>
    <p:cSldViewPr>
      <p:cViewPr>
        <p:scale>
          <a:sx n="71" d="100"/>
          <a:sy n="71" d="100"/>
        </p:scale>
        <p:origin x="-278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3D6D31-E283-4B1A-8008-A7F83A1E4917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3CA81F-6FC6-428A-A2A4-056456D3BCE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ЕРГЕЙ БУСЕЛ\Памятка\презентации\dvx07nymfje0rhqeeyo9zmaka1hmb4j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7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7870" y="3284984"/>
            <a:ext cx="8208912" cy="2376264"/>
          </a:xfrm>
        </p:spPr>
        <p:txBody>
          <a:bodyPr/>
          <a:lstStyle/>
          <a:p>
            <a: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b="1" spc="0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кровельных работ</a:t>
            </a:r>
            <a:endParaRPr lang="ru-RU" sz="5000" b="1" spc="0" dirty="0">
              <a:ln w="9000" cmpd="sng">
                <a:solidFill>
                  <a:srgbClr val="FFC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1778" y="116632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n>
                  <a:solidFill>
                    <a:srgbClr val="FFC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500" b="1" dirty="0" err="1" smtClean="0">
                <a:ln>
                  <a:solidFill>
                    <a:srgbClr val="FFC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УТЗиСЗ</a:t>
            </a:r>
            <a:r>
              <a:rPr lang="ru-RU" sz="2500" b="1" dirty="0" smtClean="0">
                <a:ln>
                  <a:solidFill>
                    <a:srgbClr val="FFC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БРИК						</a:t>
            </a:r>
            <a:r>
              <a:rPr lang="ru-RU" sz="2500" b="1" dirty="0" smtClean="0">
                <a:ln>
                  <a:solidFill>
                    <a:srgbClr val="FFC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02.06.2025</a:t>
            </a:r>
            <a:endParaRPr lang="ru-RU" sz="2500" b="1" dirty="0">
              <a:ln>
                <a:solidFill>
                  <a:srgbClr val="FFC000"/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93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b="1" dirty="0">
                <a:effectLst/>
              </a:rPr>
              <a:t>ГАЗОПЛАМЕННЫЙ СПОСОБ: УСТАНОВКА </a:t>
            </a:r>
            <a:r>
              <a:rPr lang="ru-RU" sz="3500" b="1" dirty="0" smtClean="0">
                <a:effectLst/>
              </a:rPr>
              <a:t>БАЛЛОНОВ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Производство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кровельных работ  газопламенным способом следует осуществлять по наряду-допуску.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Баллоны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с газом должны быть установлены вертикально и закреплены в специальных стойках.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Тележки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и стойки с баллонами разрешается устанавливать на поверхностях крыши с уклоном до 20°. При выполнении работ на крышах с большим уклоном для стоек необходимо устраивать специальные площадки.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574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600" dirty="0" smtClean="0"/>
              <a:t>    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Вовремя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работы расстояние от горелок по горизонтали должно быть: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 групп баллонов с газом – не менее 10 м;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 газопроводов и резинотканевых рукавов – 3 м;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 отдельных баллонов – 5 м.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 Не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допускается держать легковоспламеняющиеся и огнеопасные материалы в непосредственной близости от места производства работ с применением горелок.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92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ПРАВОВОЕ РЕГУЛИРОВАНИЕ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u="sng" dirty="0" smtClean="0"/>
              <a:t>	</a:t>
            </a:r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</a:rPr>
              <a:t>выполнении работ на крышах зданий и строений следует руководствоваться: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правилами охраны труда при работе на высоте;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правилами по охране труда при выполнении строительных работ.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Безопасность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должна быть обеспечена выполнением содержащихся в проекте организации строительства, проекте производства работ и другой технологической документации следующих решений по безопасности труда: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организации рабочих мест на высоте, путей прохода работающих к рабочим местам;</a:t>
            </a:r>
          </a:p>
          <a:p>
            <a:pPr algn="just"/>
            <a:r>
              <a:rPr lang="ru-RU" sz="2500" dirty="0">
                <a:solidFill>
                  <a:schemeClr val="accent1">
                    <a:lumMod val="75000"/>
                  </a:schemeClr>
                </a:solidFill>
              </a:rPr>
              <a:t>- мер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безопасности при: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работе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</a:rPr>
              <a:t>на крыше с уклоном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;             приготовлении и транспортировании горячих мастик </a:t>
            </a:r>
            <a:r>
              <a:rPr lang="ru-RU" sz="2500" dirty="0">
                <a:solidFill>
                  <a:schemeClr val="accent1">
                    <a:lumMod val="75000"/>
                  </a:schemeClr>
                </a:solidFill>
              </a:rPr>
              <a:t>и материалов;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методов и средств для подъема на кровлю материалов и инструмента, порядка их складирования, последовательности выполнения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96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effectLst/>
              </a:rPr>
              <a:t>ПОДГОТОВКА РАБОЧЕГО ПРОСТРАНСТВА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выполнении кровельных работ должны быть предусмотрены мероприятия, предупреждающие воздействие на работников опасных и вредных производственных факторов.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Организация рабочих мест должна учитывать особенности технологического процесса, безопасность обслуживания средств механизации. Ручной труд следует использовать минимально.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Также должна быть обеспечена безопасная эвакуация работающих в случае аварийной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31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algn="just"/>
            <a:r>
              <a:rPr lang="ru-RU" u="sng" dirty="0">
                <a:solidFill>
                  <a:schemeClr val="accent1">
                    <a:lumMod val="75000"/>
                  </a:schemeClr>
                </a:solidFill>
              </a:rPr>
              <a:t>Перед началом выполнения работ необходимо: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оградить электросеть и электрооборудование, находящиеся в 2,5 м и ближе к месту введения работ;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проверить прочность стропил;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определить места крепления страховочных канатов, их трассировку;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закрепить страховочные канаты и убедиться в надежности их крепления;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подготовить переносные стремянки и площадки для передвижения и приемов материалов на крыше;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обеспечить работников предохранительными поясами, специальной одеждой,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спецобувью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защитными касками и другими средствами индивидуальной защиты, инвентарными переносными защитными ограждениями.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31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олниезащита скатной кровли - Roo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Нельзя!!!</a:t>
            </a:r>
          </a:p>
          <a:p>
            <a:pPr marL="0" indent="0" algn="just">
              <a:buNone/>
            </a:pPr>
            <a:r>
              <a:rPr lang="ru-RU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выполнять </a:t>
            </a:r>
            <a:r>
              <a:rPr lang="ru-RU" sz="3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кровельные </a:t>
            </a:r>
            <a:r>
              <a:rPr lang="ru-RU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работы</a:t>
            </a:r>
          </a:p>
          <a:p>
            <a:pPr marL="0" indent="0" algn="just">
              <a:buNone/>
            </a:pPr>
            <a:r>
              <a:rPr lang="ru-RU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 </a:t>
            </a:r>
            <a:r>
              <a:rPr lang="ru-RU" sz="3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время гололеда, тумана, исключающего видимость в пределах фронта работ, грозы и при скорости ветра 15 м/с и более.</a:t>
            </a:r>
            <a:endParaRPr lang="ru-RU" sz="3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442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b="1" dirty="0">
                <a:effectLst/>
              </a:rPr>
              <a:t>ДОПУСК К РАБОТАМ И МЕСТУ ИХ ПРОИЗВОДСТВА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Заниматься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кровельными и гидроизоляционными работами могут лица: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не моложе 18 лет;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прошедшие медицинский осмотр, профессиональную подготовку, проверку знаний и инструктажи по охране труда;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- допущенные к выполнению работ в установленном порядке.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Нахождение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рабочем месте не участвующих в рабочем процессе лиц необходимо исключить.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	Работающим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позволено подниматься на крышу здания для выполнения работ только после осмотра несущих конструкций крыши и ограждений линейным руководителем работ совместно с работающим, ответственным исполнителем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57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ru-RU" sz="3500" b="1" dirty="0">
                <a:effectLst/>
              </a:rPr>
              <a:t>СИЗ И ОГРАЖДЕНИЯ – В ЗАВИСИМОСТИ ОТ УКЛОНА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   Для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прохода на крыше с уклоном более 20° или с покрытием, не рассчитанным на нагрузки от веса работающих, необходимо применять трапы шириной не менее 0,3 м с поперечными планками для упора ног. Трапы на время работы должны быть закреплены.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   При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уклоне более 20° или независимо от него на расстоянии менее 2 м от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неогражденных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перепадов по высоте 1,3 м и более работающие должны применять предохранительные пояса.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   Места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крепления предохранительных поясов указываются в проекте производства работ и наряде-допуске.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1800" u="sng" dirty="0" smtClean="0">
                <a:solidFill>
                  <a:schemeClr val="accent1">
                    <a:lumMod val="75000"/>
                  </a:schemeClr>
                </a:solidFill>
              </a:rPr>
              <a:t>Запрещено </a:t>
            </a:r>
            <a:r>
              <a:rPr lang="ru-RU" sz="1800" u="sng" dirty="0">
                <a:solidFill>
                  <a:schemeClr val="accent1">
                    <a:lumMod val="75000"/>
                  </a:schemeClr>
                </a:solidFill>
              </a:rPr>
              <a:t>закреплять страховочный канат на дымовых и вентиляционных трубах.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  На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плоских кровлях без постоянного ограждения, например парапетной решетки, необходимо устанавливать временные перильные ограждения высотой не менее 1,1 м с бортовой доской.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Временные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ограждения устанавливают по периметру производства работ. Если сделать это невозможно, на крыше необходимо применять  предохранительные пояса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7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b="1" dirty="0">
                <a:effectLst/>
              </a:rPr>
              <a:t>ПОДНИМАЕМСЯ. ПОДНИМАЕМ. </a:t>
            </a:r>
            <a:r>
              <a:rPr lang="ru-RU" sz="3500" b="1" dirty="0" smtClean="0">
                <a:effectLst/>
              </a:rPr>
              <a:t>РАЗМЕЩАЕМ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Подниматься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на кровлю и спускаться с нее допускается только по внутренним лестничным маршам или трапам.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 Нельзя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спускаться и подниматься на кровлю по пожарным лестницам.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 Использование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лестниц-стремянок допускается как исключение и только для выполнения мелких изоляционных работ.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 Применяемые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для подачи материалов при устройстве кровель краны малой грузоподъемности должны устанавливаться и эксплуатироваться в соответствии с эксплуатационными документами.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      Подъем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грузов следует осуществлять в контейнерах или таре.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958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Вблизи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здания в местах подъема груза и выполнения кровельных работ обозначаются опасные зоны.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Размещать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крыше материалы допускается только в местах, предусмотренных проектом производства работ. Должны быть приняты меры против их падения, скольжения по скату или  от воздействия ветра.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Во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время перерывов технологические приспособления, инструмент, материалы и другие мелкие предметы на рабочем месте должны быть закреплены или убраны с крыши.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Не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допускается оставлять на крыше материалы, инструмент или приспособления после окончания работы или смены. Громоздкие приспособления должны быть надежно закреплены.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971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1280</TotalTime>
  <Words>625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 Безопасность кровельных работ</vt:lpstr>
      <vt:lpstr>ПРАВОВОЕ РЕГУЛИРОВАНИЕ</vt:lpstr>
      <vt:lpstr>ПОДГОТОВКА РАБОЧЕГО ПРОСТРАНСТВА</vt:lpstr>
      <vt:lpstr>Презентация PowerPoint</vt:lpstr>
      <vt:lpstr>Презентация PowerPoint</vt:lpstr>
      <vt:lpstr>ДОПУСК К РАБОТАМ И МЕСТУ ИХ ПРОИЗВОДСТВА</vt:lpstr>
      <vt:lpstr>СИЗ И ОГРАЖДЕНИЯ – В ЗАВИСИМОСТИ ОТ УКЛОНА</vt:lpstr>
      <vt:lpstr>ПОДНИМАЕМСЯ. ПОДНИМАЕМ. РАЗМЕЩАЕМ</vt:lpstr>
      <vt:lpstr>Презентация PowerPoint</vt:lpstr>
      <vt:lpstr>ГАЗОПЛАМЕННЫЙ СПОСОБ: УСТАНОВКА БАЛЛОНОВ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БУСЕЛ</dc:creator>
  <cp:lastModifiedBy>Admin</cp:lastModifiedBy>
  <cp:revision>94</cp:revision>
  <dcterms:created xsi:type="dcterms:W3CDTF">2024-11-12T12:12:56Z</dcterms:created>
  <dcterms:modified xsi:type="dcterms:W3CDTF">2025-06-02T08:07:07Z</dcterms:modified>
</cp:coreProperties>
</file>