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12"/>
  </p:notesMasterIdLst>
  <p:sldIdLst>
    <p:sldId id="256" r:id="rId2"/>
    <p:sldId id="258" r:id="rId3"/>
    <p:sldId id="267" r:id="rId4"/>
    <p:sldId id="268" r:id="rId5"/>
    <p:sldId id="269" r:id="rId6"/>
    <p:sldId id="273" r:id="rId7"/>
    <p:sldId id="275" r:id="rId8"/>
    <p:sldId id="276" r:id="rId9"/>
    <p:sldId id="277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99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01" autoAdjust="0"/>
  </p:normalViewPr>
  <p:slideViewPr>
    <p:cSldViewPr>
      <p:cViewPr>
        <p:scale>
          <a:sx n="71" d="100"/>
          <a:sy n="71" d="100"/>
        </p:scale>
        <p:origin x="-2784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8C526-7452-4F79-82C5-826431098C15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5DED-04D8-4CC2-961B-1BFACEEADD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9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5DED-04D8-4CC2-961B-1BFACEEADDF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20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13D6D31-E283-4B1A-8008-A7F83A1E4917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7477125" cy="3213100"/>
          </a:xfrm>
        </p:spPr>
        <p:txBody>
          <a:bodyPr>
            <a:normAutofit/>
          </a:bodyPr>
          <a:lstStyle/>
          <a:p>
            <a:pPr algn="ctr"/>
            <a:r>
              <a:rPr lang="ru-RU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reflection blurRad="6350" stA="55000" endA="50" endPos="85000" dist="29997" dir="5400000" sy="-100000" algn="bl" rotWithShape="0"/>
                </a:effectLst>
                <a:cs typeface="Times New Roman" panose="02020603050405020304" pitchFamily="18" charset="0"/>
              </a:rPr>
              <a:t>ПОКОС ТРАВЫ</a:t>
            </a:r>
            <a:endParaRPr lang="ru-RU" sz="6700" b="1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reflection blurRad="6350" stA="55000" endA="50" endPos="85000" dist="29997" dir="5400000" sy="-100000" algn="bl" rotWithShape="0"/>
              </a:effectLst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0034" y="616530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    </a:t>
            </a:r>
            <a:r>
              <a:rPr lang="ru-RU" sz="4000" b="1" dirty="0" err="1" smtClean="0">
                <a:ln>
                  <a:solidFill>
                    <a:srgbClr val="C00000"/>
                  </a:solidFill>
                </a:ln>
                <a:latin typeface="+mj-lt"/>
                <a:cs typeface="Arial" panose="020B0604020202020204" pitchFamily="34" charset="0"/>
              </a:rPr>
              <a:t>УТЗиСЗ</a:t>
            </a:r>
            <a:r>
              <a:rPr lang="ru-RU" sz="4000" b="1" dirty="0" smtClean="0">
                <a:ln>
                  <a:solidFill>
                    <a:srgbClr val="C00000"/>
                  </a:solidFill>
                </a:ln>
                <a:latin typeface="+mj-lt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n>
                  <a:solidFill>
                    <a:srgbClr val="C00000"/>
                  </a:solidFill>
                </a:ln>
                <a:latin typeface="+mj-lt"/>
                <a:cs typeface="Arial" panose="020B0604020202020204" pitchFamily="34" charset="0"/>
              </a:rPr>
              <a:t>БРИК	   </a:t>
            </a:r>
            <a:r>
              <a:rPr lang="ru-RU" sz="4000" b="1" dirty="0" smtClean="0">
                <a:ln>
                  <a:solidFill>
                    <a:srgbClr val="C00000"/>
                  </a:solidFill>
                </a:ln>
                <a:latin typeface="+mj-lt"/>
                <a:cs typeface="Arial" panose="020B0604020202020204" pitchFamily="34" charset="0"/>
              </a:rPr>
              <a:t>        21.07.2025</a:t>
            </a:r>
            <a:endParaRPr lang="ru-RU" sz="4000" b="1" dirty="0">
              <a:ln>
                <a:solidFill>
                  <a:srgbClr val="C00000"/>
                </a:solidFill>
              </a:ln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9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7606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700" b="1" dirty="0" smtClean="0"/>
              <a:t>При косьбе травы с использованием оборудования для косьбы травы с электрическим приводом не допускается: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700" b="1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- использовать удлинители, розетки в неисправном состоянии  или не соответствующие подключаемой нагрузке;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- работать в зонах расположения других электрических удлинителей;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- вносить какие-либо изменения в конструкцию оборудования, предусмотренную организацией-изготовителем;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- работать без защитного щитка лесковой головки с моторной косой (триммером);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- косить на склонах влажной травы (от росы, дождя);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- оставлять оборудование для косьбы травы с электрическим приводом подключенным к электрической сети  </a:t>
            </a:r>
            <a:r>
              <a:rPr lang="ru-RU" sz="2200" i="1" dirty="0" smtClean="0"/>
              <a:t>(п. 18, 19 Типовой инструкции по охране труда при косьбе травы)</a:t>
            </a:r>
            <a:r>
              <a:rPr lang="ru-RU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191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Безопасность скашивания трав регламентирована</a:t>
            </a: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900" b="1" i="1" dirty="0" smtClean="0">
                <a:solidFill>
                  <a:schemeClr val="accent1">
                    <a:lumMod val="75000"/>
                  </a:schemeClr>
                </a:solidFill>
              </a:rPr>
              <a:t>для с/х организаций </a:t>
            </a: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Правилами по охране труда в сельском и рыбном хозяйствах, утв. Постановлением Министерства труда и социальной защиты Республики Беларусь, Министерства сельского хозяйства и продовольствия Республики Беларусь от 5 мая 2022 г. № 29/44;</a:t>
            </a:r>
          </a:p>
          <a:p>
            <a:pPr marL="0" indent="0" algn="just">
              <a:buNone/>
            </a:pP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900" b="1" i="1" dirty="0" smtClean="0">
                <a:solidFill>
                  <a:schemeClr val="accent1">
                    <a:lumMod val="75000"/>
                  </a:schemeClr>
                </a:solidFill>
              </a:rPr>
              <a:t>для жилищно-коммунальных организаций </a:t>
            </a: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Отраслевыми правилами по охране  труда в зеленом хозяйстве Республики Беларусь, утв. Постановлением Министерства жилищно-коммунального хозяйства Республики Беларусь от 11 апреля 2011 г. № 9, Правилами содержания озелененных территорий, утв. Постановлением Министерства жилищно-коммунального хозяйства Республики Беларусь от 13 января 2020 г. № 1);</a:t>
            </a:r>
          </a:p>
          <a:p>
            <a:pPr marL="0" indent="0" algn="just">
              <a:buNone/>
            </a:pP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900" b="1" i="1" dirty="0" smtClean="0">
                <a:solidFill>
                  <a:schemeClr val="accent1">
                    <a:lumMod val="75000"/>
                  </a:schemeClr>
                </a:solidFill>
              </a:rPr>
              <a:t>для субъектов хозяйствования независимо от их профиля </a:t>
            </a:r>
            <a:r>
              <a:rPr lang="ru-RU" sz="1900" i="1" dirty="0" smtClean="0">
                <a:solidFill>
                  <a:schemeClr val="accent1">
                    <a:lumMod val="75000"/>
                  </a:schemeClr>
                </a:solidFill>
              </a:rPr>
              <a:t>Типовой инструкцией по охране труда при косьбе травы, утв. Постановлением Министерства труда и социальной защиты Республики Беларусь от 31 мая   2021 г.  № 40.</a:t>
            </a:r>
            <a:endParaRPr lang="ru-RU" sz="19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64896" cy="1008112"/>
          </a:xfrm>
        </p:spPr>
        <p:txBody>
          <a:bodyPr>
            <a:normAutofit/>
          </a:bodyPr>
          <a:lstStyle/>
          <a:p>
            <a:r>
              <a:rPr lang="ru-RU" sz="4000" b="1" dirty="0">
                <a:effectLst/>
              </a:rPr>
              <a:t>ПРАВОВОЕ РЕГУЛИРОВАНИЕ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85996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 smtClean="0"/>
              <a:t>	</a:t>
            </a:r>
            <a:r>
              <a:rPr lang="ru-RU" sz="3800" b="1" dirty="0" smtClean="0"/>
              <a:t>Работы по косьбе травы с использованием моторных кос (триммеров) и колесных газонокосилок обладают повышенной опасность.</a:t>
            </a:r>
            <a:endParaRPr lang="ru-RU" sz="38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 smtClean="0"/>
              <a:t>Повышенную опасность представляют:</a:t>
            </a:r>
            <a:endParaRPr lang="ru-RU" sz="33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3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3100" dirty="0" smtClean="0"/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 smtClean="0"/>
              <a:t>- работы с опасными веществами (воспламеняющимися, окисляющимися, окисляющимися, горючими, взрывчатыми, токсичными, высокотоксичными, ядовитыми, канцерогенными)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i="1" dirty="0" smtClean="0"/>
              <a:t>(п. 14 Типового перечня работ с повышенной опасностью, утв. Постановлением Министерства труда и социальной защиты Республики Беларусь от 28 ноября 2008 г. № 175);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100" i="1" dirty="0"/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3100" dirty="0" smtClean="0"/>
              <a:t>эксплуатация, ремонт и техническое обслуживание транспортных средств, сельскохозяйственных машин, малых сельскохозяйственных машин и самоходных лесохозяйственных машин (тракторов) 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i="1" dirty="0"/>
              <a:t>(п. </a:t>
            </a:r>
            <a:r>
              <a:rPr lang="ru-RU" sz="3100" i="1" dirty="0" smtClean="0"/>
              <a:t>36 </a:t>
            </a:r>
            <a:r>
              <a:rPr lang="ru-RU" sz="3100" i="1" dirty="0"/>
              <a:t>Типового перечня работ с повышенной опасностью, утв. Постановлением Министерства труда и социальной защиты Республики Беларусь от 28 ноября 2008 г. № 175</a:t>
            </a:r>
            <a:r>
              <a:rPr lang="ru-RU" sz="3100" i="1" dirty="0" smtClean="0"/>
              <a:t>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9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132856"/>
            <a:ext cx="8856984" cy="4543400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1750" b="1" dirty="0" smtClean="0"/>
              <a:t>К самостоятельному скашиванию травы </a:t>
            </a:r>
            <a:r>
              <a:rPr lang="ru-RU" sz="1750" dirty="0" smtClean="0"/>
              <a:t>могут быть допущены работники, прошедшие обучение, стажировку, проверку знаний по вопросам охраны труда, а также инструктаж по охране труда.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750" i="1" dirty="0" smtClean="0"/>
              <a:t>(п. 3 Типовой инструкции по охране труда при косьбе травы;</a:t>
            </a:r>
            <a:r>
              <a:rPr lang="ru-RU" sz="1750" i="1" dirty="0"/>
              <a:t> </a:t>
            </a:r>
            <a:r>
              <a:rPr lang="ru-RU" sz="1750" i="1" dirty="0" smtClean="0"/>
              <a:t>п. 36, 52 Инструкции о порядке обучения, стажировки, инструктажа и проверки знаний работающих по вопросам охраны труда, утв. Постановлением Министерства труда и социальной защиты Республики Беларусь от 28 ноября 2008 г.  № 175)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750" b="1" dirty="0" smtClean="0"/>
              <a:t>Лицо, для которого покос не связан с прямыми обязанностями </a:t>
            </a:r>
            <a:r>
              <a:rPr lang="ru-RU" sz="1750" dirty="0" smtClean="0"/>
              <a:t>по профессии либо должности, допускается к работе после обучения безопасным приемам и методам, прохождения в установленном законодательством порядке целевого инструктажа по охране труда.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750" b="1" dirty="0" smtClean="0"/>
              <a:t>Для работников жилищно-коммунальных организаций </a:t>
            </a:r>
            <a:r>
              <a:rPr lang="ru-RU" sz="1750" dirty="0" smtClean="0"/>
              <a:t>установлены более строгие требования – при работе с газонокосилкой они должны пройти специальное обучение и получить удостоверение соответствующего образца.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750" i="1" dirty="0" smtClean="0"/>
              <a:t>(п. 59 Отраслевых правил по охране труда в зеленом хозяйстве, утв. Постановлением Министерства жилищно-коммунального хозяйства Республики Беларусь от 11 апреля 2011 г. № 9)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72808" cy="122413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Требования к допуску работников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73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9046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	</a:t>
            </a:r>
            <a:r>
              <a:rPr lang="ru-RU" sz="3500" b="1" dirty="0" smtClean="0"/>
              <a:t>В ПОЛНОЙ ЭКИПИРОВКЕ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1800" dirty="0" smtClean="0"/>
          </a:p>
          <a:p>
            <a:pPr marL="0" indent="457200" algn="just">
              <a:spcBef>
                <a:spcPts val="0"/>
              </a:spcBef>
              <a:buNone/>
            </a:pPr>
            <a:endParaRPr lang="ru-RU" sz="1800" dirty="0"/>
          </a:p>
          <a:p>
            <a:pPr marL="0" indent="457200" algn="just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Работающие с учетом воздействующих на них вредных и (или) опасных производственных факторов </a:t>
            </a:r>
            <a:r>
              <a:rPr lang="ru-RU" sz="2000" b="1" u="sng" dirty="0" smtClean="0"/>
              <a:t>обеспечиваются СИЗ в соответствии  с типовыми нормами бесплатной выдачи работникам средств индивидуальной защиты</a:t>
            </a:r>
            <a:r>
              <a:rPr lang="ru-RU" sz="2000" dirty="0" smtClean="0"/>
              <a:t> </a:t>
            </a:r>
            <a:r>
              <a:rPr lang="ru-RU" sz="2000" i="1" dirty="0" smtClean="0"/>
              <a:t>(п. 6 Типовой инструкции по охране труда при косьбе травы)</a:t>
            </a:r>
            <a:r>
              <a:rPr lang="ru-RU" sz="2000" dirty="0" smtClean="0"/>
              <a:t>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Если работник имеет дело с оборудованием для косьбы травы, он также </a:t>
            </a:r>
            <a:r>
              <a:rPr lang="ru-RU" sz="2000" b="1" u="sng" dirty="0" smtClean="0"/>
              <a:t>дополнительно получает: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u="sng" dirty="0" smtClean="0"/>
              <a:t>очки защитные или щитки защитные лицевые </a:t>
            </a:r>
            <a:r>
              <a:rPr lang="ru-RU" sz="2000" dirty="0" smtClean="0"/>
              <a:t>– для защиты глаз от пыли, мелких предметов (щепок, камней) и других твердых частиц, вылетающих из-под режущего органа оборудования;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u="sng" dirty="0" err="1"/>
              <a:t>п</a:t>
            </a:r>
            <a:r>
              <a:rPr lang="ru-RU" sz="2000" u="sng" dirty="0" err="1" smtClean="0"/>
              <a:t>ротивошумные</a:t>
            </a:r>
            <a:r>
              <a:rPr lang="ru-RU" sz="2000" u="sng" dirty="0" smtClean="0"/>
              <a:t> вкладыши (</a:t>
            </a:r>
            <a:r>
              <a:rPr lang="ru-RU" sz="2000" u="sng" dirty="0" err="1" smtClean="0"/>
              <a:t>беруши</a:t>
            </a:r>
            <a:r>
              <a:rPr lang="ru-RU" sz="2000" u="sng" dirty="0" smtClean="0"/>
              <a:t>), </a:t>
            </a:r>
            <a:r>
              <a:rPr lang="ru-RU" sz="2000" u="sng" dirty="0" err="1" smtClean="0"/>
              <a:t>противошумные</a:t>
            </a:r>
            <a:r>
              <a:rPr lang="ru-RU" sz="2000" u="sng" dirty="0" smtClean="0"/>
              <a:t> наушники </a:t>
            </a:r>
            <a:r>
              <a:rPr lang="ru-RU" sz="2000" dirty="0" smtClean="0"/>
              <a:t>– для защиты от шума;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u="sng" dirty="0"/>
              <a:t>п</a:t>
            </a:r>
            <a:r>
              <a:rPr lang="ru-RU" sz="2000" u="sng" dirty="0" smtClean="0"/>
              <a:t>ерчатки, рукавицы защитные </a:t>
            </a:r>
            <a:r>
              <a:rPr lang="ru-RU" sz="2000" dirty="0" smtClean="0"/>
              <a:t>– для защиты рук от механических воздействий.</a:t>
            </a:r>
            <a:endParaRPr lang="ru-RU" sz="2000" b="1" u="sng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u="sng" dirty="0"/>
              <a:t>с</a:t>
            </a:r>
            <a:r>
              <a:rPr lang="ru-RU" sz="2000" u="sng" dirty="0" smtClean="0"/>
              <a:t>игнальная одежда повышенной видимости</a:t>
            </a:r>
            <a:r>
              <a:rPr lang="ru-RU" sz="2000" dirty="0" smtClean="0"/>
              <a:t> - при скашивании трав вдоль проезжих частей улиц (скверов, бульваров и т.д.)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566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032448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u="sng" dirty="0" smtClean="0"/>
              <a:t>Лица, занятые косьбой травы с использованием оборудования, должны:</a:t>
            </a:r>
          </a:p>
          <a:p>
            <a:pPr indent="457200" algn="just">
              <a:spcBef>
                <a:spcPts val="0"/>
              </a:spcBef>
              <a:buFontTx/>
              <a:buChar char="-"/>
            </a:pPr>
            <a:r>
              <a:rPr lang="ru-RU" dirty="0"/>
              <a:t>в</a:t>
            </a:r>
            <a:r>
              <a:rPr lang="ru-RU" dirty="0" smtClean="0"/>
              <a:t>ыполнять только то, что поручено непосредственным руководителем работ или уполномоченным должностным лицом работодателя, предусмотрено гражданско-правовым договором;</a:t>
            </a:r>
          </a:p>
          <a:p>
            <a:pPr indent="457200" algn="just">
              <a:spcBef>
                <a:spcPts val="0"/>
              </a:spcBef>
              <a:buFontTx/>
              <a:buChar char="-"/>
            </a:pPr>
            <a:r>
              <a:rPr lang="ru-RU" dirty="0"/>
              <a:t>з</a:t>
            </a:r>
            <a:r>
              <a:rPr lang="ru-RU" dirty="0" smtClean="0"/>
              <a:t>нать и соблюдать требования эксплуатационных документов организаций-изготовителей используемого оборудования для косьбы травы </a:t>
            </a:r>
            <a:r>
              <a:rPr lang="ru-RU" i="1" dirty="0" smtClean="0"/>
              <a:t>(п. 8 Типовой инструкции по охране труда при косьбе травы)</a:t>
            </a:r>
            <a:r>
              <a:rPr lang="ru-RU" dirty="0" smtClean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141840" cy="1224136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ПОДГОТОВКА К ПОКОСУ ТРАВЫ</a:t>
            </a:r>
            <a:endParaRPr lang="ru-RU" sz="3000" b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07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98356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u="sng" dirty="0" smtClean="0"/>
              <a:t>	</a:t>
            </a:r>
            <a:r>
              <a:rPr lang="ru-RU" sz="3000" b="1" u="sng" dirty="0" smtClean="0"/>
              <a:t>Перед началом работы необходимо выполнить требования п. 12, 13 Типовой инструкции по охране труда при косьбе травы:</a:t>
            </a:r>
          </a:p>
          <a:p>
            <a:pPr marL="0" indent="0" algn="just">
              <a:buNone/>
            </a:pPr>
            <a:endParaRPr lang="ru-RU" sz="3600" b="1" u="sng" dirty="0" smtClean="0"/>
          </a:p>
          <a:p>
            <a:pPr algn="just">
              <a:buFontTx/>
              <a:buChar char="-"/>
            </a:pPr>
            <a:r>
              <a:rPr lang="ru-RU" sz="2100" dirty="0" smtClean="0"/>
              <a:t>проверить исправность СИЗ, надеть их, спецодежду застегнуть на все пуговицы, застежки;</a:t>
            </a:r>
          </a:p>
          <a:p>
            <a:pPr algn="just">
              <a:buFontTx/>
              <a:buChar char="-"/>
            </a:pPr>
            <a:r>
              <a:rPr lang="ru-RU" sz="2100" dirty="0" smtClean="0"/>
              <a:t>осмотреть место выполнения работ, убрать твердые предметы, которые могут помешать безопасной деятельности;</a:t>
            </a:r>
          </a:p>
          <a:p>
            <a:pPr algn="just">
              <a:buFontTx/>
              <a:buChar char="-"/>
            </a:pPr>
            <a:r>
              <a:rPr lang="ru-RU" sz="2100" dirty="0" smtClean="0"/>
              <a:t>осмотреть оборудование и убедиться в исправности и надежности всех закрепленных частей (гаек, болтов, винтов) и элементов;</a:t>
            </a:r>
          </a:p>
          <a:p>
            <a:pPr algn="just">
              <a:buFontTx/>
              <a:buChar char="-"/>
            </a:pPr>
            <a:r>
              <a:rPr lang="ru-RU" sz="2100" dirty="0" smtClean="0"/>
              <a:t>перед включением оборудования для косьбы травы с электрическим приводом в электрическую сеть проверить розетку, штепсельную вилку и </a:t>
            </a:r>
            <a:r>
              <a:rPr lang="ru-RU" sz="2100" dirty="0" smtClean="0"/>
              <a:t>кабель на отсутствии повреждений;</a:t>
            </a:r>
          </a:p>
          <a:p>
            <a:pPr algn="just">
              <a:buFontTx/>
              <a:buChar char="-"/>
            </a:pPr>
            <a:r>
              <a:rPr lang="ru-RU" sz="2100" dirty="0" smtClean="0"/>
              <a:t>Заправить оборудование, работающее на бензине, закрыть крышку топливного бака и крышку канистры. При этом двигатель должен быть отключен в соответствии с требованиями эксплуатационных документов, заправка – осуществляться при помощи воронки и вне помещения;</a:t>
            </a:r>
          </a:p>
          <a:p>
            <a:pPr algn="just">
              <a:buFontTx/>
              <a:buChar char="-"/>
            </a:pPr>
            <a:r>
              <a:rPr lang="ru-RU" sz="2100" dirty="0" smtClean="0"/>
              <a:t>проверить отсутствие подтеков бензина на оборудовании для косьбы травы, работающем на бензине. Облитые части до запуска двигателя вытереть ветошью насухо.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11830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7992888" cy="5976664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b="1" dirty="0" smtClean="0"/>
              <a:t>Переносить или транспортировать</a:t>
            </a:r>
            <a:r>
              <a:rPr lang="ru-RU" sz="2000" dirty="0" smtClean="0"/>
              <a:t> оборудование к месту выполнения работы необходимо при выключенном двигателе. При перемещении на транспортных средствах – работающее на бензине оборудование предохранять от повреждения, опрокидывания и вытекания топлива </a:t>
            </a:r>
            <a:r>
              <a:rPr lang="ru-RU" sz="2000" i="1" dirty="0" smtClean="0"/>
              <a:t>(п. 13 Типовой инструкции по охране труда при косьбе травы)</a:t>
            </a:r>
            <a:r>
              <a:rPr lang="ru-RU" sz="2000" dirty="0" smtClean="0"/>
              <a:t>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b="1" dirty="0" smtClean="0"/>
              <a:t>Производить чистку оборудования следует: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u="sng" dirty="0" smtClean="0"/>
              <a:t>с электрическим приводом</a:t>
            </a:r>
            <a:r>
              <a:rPr lang="ru-RU" sz="2000" dirty="0" smtClean="0"/>
              <a:t> – после отключения его от электрической сети;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u="sng" dirty="0"/>
              <a:t>р</a:t>
            </a:r>
            <a:r>
              <a:rPr lang="ru-RU" sz="2000" u="sng" dirty="0" smtClean="0"/>
              <a:t>аботающего на бензине</a:t>
            </a:r>
            <a:r>
              <a:rPr lang="ru-RU" sz="2000" dirty="0" smtClean="0"/>
              <a:t> – после остановки двигателя колесной газонокосилки либо моторной косы (триммера).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b="1" dirty="0" smtClean="0"/>
              <a:t>Топливо для заправки оборудования</a:t>
            </a:r>
            <a:r>
              <a:rPr lang="ru-RU" sz="2000" dirty="0" smtClean="0"/>
              <a:t>, работающего на бензине, хранится в специальных канистрах в безопасном месте, защищенном от воздействия солнечных лучей, в количествах, не превышающих сменную потребность </a:t>
            </a:r>
            <a:r>
              <a:rPr lang="ru-RU" sz="2000" i="1" dirty="0" smtClean="0"/>
              <a:t>(п. 8 Типовой инструкции по охране труда при косьбе травы)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2718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7992888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/>
              <a:t>	</a:t>
            </a:r>
            <a:r>
              <a:rPr lang="ru-RU" sz="2200" b="1" u="sng" dirty="0" smtClean="0"/>
              <a:t>РАБОЧИЙ ПРОЦЕСС: не допускается:</a:t>
            </a:r>
          </a:p>
          <a:p>
            <a:pPr marL="0" indent="0" algn="just">
              <a:buNone/>
            </a:pPr>
            <a:r>
              <a:rPr lang="ru-RU" sz="1800" dirty="0" smtClean="0"/>
              <a:t>- работать без средств индивидуальной защиты;</a:t>
            </a:r>
          </a:p>
          <a:p>
            <a:pPr marL="0" indent="0" algn="just">
              <a:buNone/>
            </a:pPr>
            <a:r>
              <a:rPr lang="ru-RU" sz="1800" dirty="0" smtClean="0"/>
              <a:t>- к</a:t>
            </a:r>
            <a:r>
              <a:rPr lang="ru-RU" sz="1800" dirty="0" smtClean="0"/>
              <a:t>осить при недостаточной освещенности места выполнения работ и близко к поверхности земли, контактируя оборудованием с посторонними предметами;</a:t>
            </a:r>
          </a:p>
          <a:p>
            <a:pPr marL="0" indent="0" algn="just">
              <a:buNone/>
            </a:pPr>
            <a:r>
              <a:rPr lang="ru-RU" sz="1800" dirty="0" smtClean="0"/>
              <a:t>- передавать оборудование для косьбы травы посторонним лицам;</a:t>
            </a:r>
            <a:endParaRPr lang="ru-RU" sz="1800" dirty="0"/>
          </a:p>
          <a:p>
            <a:pPr marL="0" indent="0" algn="just">
              <a:buNone/>
            </a:pPr>
            <a:r>
              <a:rPr lang="ru-RU" sz="1800" dirty="0" smtClean="0"/>
              <a:t>- оставлять оборудование для косьбы травы с работающим двигателем;</a:t>
            </a:r>
          </a:p>
          <a:p>
            <a:pPr marL="0" indent="0" algn="just">
              <a:buNone/>
            </a:pPr>
            <a:r>
              <a:rPr lang="ru-RU" sz="1800" dirty="0" smtClean="0"/>
              <a:t>- применять поврежденный режущий орган;</a:t>
            </a:r>
          </a:p>
          <a:p>
            <a:pPr marL="0" indent="0" algn="just">
              <a:buNone/>
            </a:pPr>
            <a:r>
              <a:rPr lang="ru-RU" sz="1800" dirty="0" smtClean="0"/>
              <a:t>- у</a:t>
            </a:r>
            <a:r>
              <a:rPr lang="ru-RU" sz="1800" dirty="0" smtClean="0"/>
              <a:t>величивать длину режущего органа (лески) более чем указано в эксплуатационных документах;</a:t>
            </a:r>
          </a:p>
          <a:p>
            <a:pPr marL="0" indent="0" algn="just">
              <a:buNone/>
            </a:pPr>
            <a:r>
              <a:rPr lang="ru-RU" sz="1800" dirty="0" smtClean="0"/>
              <a:t>- останавливать режущий орган в процессе его вращения, а также прикасаться к нему;</a:t>
            </a:r>
          </a:p>
          <a:p>
            <a:pPr marL="0" indent="0" algn="just">
              <a:buNone/>
            </a:pPr>
            <a:r>
              <a:rPr lang="ru-RU" sz="1800" dirty="0" smtClean="0"/>
              <a:t>- увеличивать обороты двигателя выше уровня, который требуется для нормальной работы;</a:t>
            </a:r>
          </a:p>
          <a:p>
            <a:pPr marL="0" indent="0" algn="just">
              <a:buNone/>
            </a:pPr>
            <a:r>
              <a:rPr lang="ru-RU" sz="1800" dirty="0" smtClean="0"/>
              <a:t>- производить замену приводных ремней и цепей колесной газонокосилки при работающем двигателе;</a:t>
            </a:r>
          </a:p>
          <a:p>
            <a:pPr marL="0" indent="0" algn="just">
              <a:buNone/>
            </a:pPr>
            <a:r>
              <a:rPr lang="ru-RU" sz="1800" dirty="0" smtClean="0"/>
              <a:t>- наматывать шнур или трос стартера колесной газонокосилки на руку;</a:t>
            </a:r>
          </a:p>
          <a:p>
            <a:pPr marL="0" indent="0" algn="just">
              <a:buNone/>
            </a:pPr>
            <a:r>
              <a:rPr lang="ru-RU" sz="1800" dirty="0" smtClean="0"/>
              <a:t>- применять колесную газонокосилку на газонах, которые имеют неровную поверхность, проволоку или твердые предметы на территории.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240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2184</TotalTime>
  <Words>597</Words>
  <Application>Microsoft Office PowerPoint</Application>
  <PresentationFormat>Экран (4:3)</PresentationFormat>
  <Paragraphs>72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 ПОКОС ТРАВЫ</vt:lpstr>
      <vt:lpstr>ПРАВОВОЕ РЕГУЛИРОВАНИЕ</vt:lpstr>
      <vt:lpstr>Презентация PowerPoint</vt:lpstr>
      <vt:lpstr>Требования к допуску работников</vt:lpstr>
      <vt:lpstr>Презентация PowerPoint</vt:lpstr>
      <vt:lpstr>ПОДГОТОВКА К ПОКОСУ ТРАВЫ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БУСЕЛ</dc:creator>
  <cp:lastModifiedBy>Admin</cp:lastModifiedBy>
  <cp:revision>150</cp:revision>
  <dcterms:created xsi:type="dcterms:W3CDTF">2024-11-12T12:12:56Z</dcterms:created>
  <dcterms:modified xsi:type="dcterms:W3CDTF">2025-07-21T12:15:01Z</dcterms:modified>
</cp:coreProperties>
</file>