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6" r:id="rId1"/>
  </p:sldMasterIdLst>
  <p:sldIdLst>
    <p:sldId id="256" r:id="rId2"/>
    <p:sldId id="258" r:id="rId3"/>
    <p:sldId id="267" r:id="rId4"/>
    <p:sldId id="268" r:id="rId5"/>
    <p:sldId id="269" r:id="rId6"/>
    <p:sldId id="270" r:id="rId7"/>
    <p:sldId id="271" r:id="rId8"/>
    <p:sldId id="273" r:id="rId9"/>
    <p:sldId id="275" r:id="rId10"/>
    <p:sldId id="276" r:id="rId11"/>
    <p:sldId id="277" r:id="rId12"/>
    <p:sldId id="278" r:id="rId13"/>
    <p:sldId id="279" r:id="rId14"/>
    <p:sldId id="280" r:id="rId15"/>
    <p:sldId id="28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C99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101" autoAdjust="0"/>
  </p:normalViewPr>
  <p:slideViewPr>
    <p:cSldViewPr>
      <p:cViewPr>
        <p:scale>
          <a:sx n="71" d="100"/>
          <a:sy n="71" d="100"/>
        </p:scale>
        <p:origin x="-2784" y="-7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6D31-E283-4B1A-8008-A7F83A1E4917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A81F-6FC6-428A-A2A4-056456D3BCE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6D31-E283-4B1A-8008-A7F83A1E4917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A81F-6FC6-428A-A2A4-056456D3BC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6D31-E283-4B1A-8008-A7F83A1E4917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A81F-6FC6-428A-A2A4-056456D3BC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6D31-E283-4B1A-8008-A7F83A1E4917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A81F-6FC6-428A-A2A4-056456D3BC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6D31-E283-4B1A-8008-A7F83A1E4917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A81F-6FC6-428A-A2A4-056456D3BCE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6D31-E283-4B1A-8008-A7F83A1E4917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A81F-6FC6-428A-A2A4-056456D3BC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6D31-E283-4B1A-8008-A7F83A1E4917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A81F-6FC6-428A-A2A4-056456D3BCEF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6D31-E283-4B1A-8008-A7F83A1E4917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A81F-6FC6-428A-A2A4-056456D3BC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6D31-E283-4B1A-8008-A7F83A1E4917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A81F-6FC6-428A-A2A4-056456D3BC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6D31-E283-4B1A-8008-A7F83A1E4917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A81F-6FC6-428A-A2A4-056456D3BCEF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6D31-E283-4B1A-8008-A7F83A1E4917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A81F-6FC6-428A-A2A4-056456D3BC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3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13D6D31-E283-4B1A-8008-A7F83A1E4917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513CA81F-6FC6-428A-A2A4-056456D3BCE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7" r:id="rId1"/>
    <p:sldLayoutId id="2147484178" r:id="rId2"/>
    <p:sldLayoutId id="2147484179" r:id="rId3"/>
    <p:sldLayoutId id="2147484180" r:id="rId4"/>
    <p:sldLayoutId id="2147484181" r:id="rId5"/>
    <p:sldLayoutId id="2147484182" r:id="rId6"/>
    <p:sldLayoutId id="2147484183" r:id="rId7"/>
    <p:sldLayoutId id="2147484184" r:id="rId8"/>
    <p:sldLayoutId id="2147484185" r:id="rId9"/>
    <p:sldLayoutId id="2147484186" r:id="rId10"/>
    <p:sldLayoutId id="214748418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03823" y="404664"/>
            <a:ext cx="7476285" cy="3212976"/>
          </a:xfrm>
        </p:spPr>
        <p:txBody>
          <a:bodyPr>
            <a:normAutofit/>
          </a:bodyPr>
          <a:lstStyle/>
          <a:p>
            <a:pPr algn="ctr"/>
            <a:r>
              <a:rPr lang="ru-RU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700" b="1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>
                  <a:reflection blurRad="6350" stA="55000" endA="50" endPos="85000" dist="29997" dir="5400000" sy="-100000" algn="bl" rotWithShape="0"/>
                </a:effectLst>
                <a:cs typeface="Times New Roman" panose="02020603050405020304" pitchFamily="18" charset="0"/>
              </a:rPr>
              <a:t>ОХРАНА ТРУДА  в ПОЛЕ</a:t>
            </a:r>
            <a:endParaRPr lang="ru-RU" sz="6700" b="1" dirty="0">
              <a:ln>
                <a:solidFill>
                  <a:srgbClr val="FF0000"/>
                </a:solidFill>
              </a:ln>
              <a:solidFill>
                <a:schemeClr val="tx1"/>
              </a:solidFill>
              <a:effectLst>
                <a:reflection blurRad="6350" stA="55000" endA="50" endPos="85000" dist="29997" dir="5400000" sy="-100000" algn="bl" rotWithShape="0"/>
              </a:effectLst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30034" y="6165304"/>
            <a:ext cx="914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+mj-lt"/>
                <a:cs typeface="Arial" panose="020B0604020202020204" pitchFamily="34" charset="0"/>
              </a:rPr>
              <a:t>                 </a:t>
            </a:r>
            <a:r>
              <a:rPr lang="ru-RU" sz="3000" dirty="0" err="1" smtClean="0">
                <a:ln>
                  <a:solidFill>
                    <a:srgbClr val="00B0F0"/>
                  </a:solidFill>
                </a:ln>
                <a:latin typeface="+mj-lt"/>
                <a:cs typeface="Arial" panose="020B0604020202020204" pitchFamily="34" charset="0"/>
              </a:rPr>
              <a:t>УТЗиСЗ</a:t>
            </a:r>
            <a:r>
              <a:rPr lang="ru-RU" sz="3000" dirty="0" smtClean="0">
                <a:ln>
                  <a:solidFill>
                    <a:srgbClr val="00B0F0"/>
                  </a:solidFill>
                </a:ln>
                <a:latin typeface="+mj-lt"/>
                <a:cs typeface="Arial" panose="020B0604020202020204" pitchFamily="34" charset="0"/>
              </a:rPr>
              <a:t> БРИК	      		</a:t>
            </a:r>
            <a:r>
              <a:rPr lang="ru-RU" sz="3000" smtClean="0">
                <a:ln>
                  <a:solidFill>
                    <a:srgbClr val="00B0F0"/>
                  </a:solidFill>
                </a:ln>
                <a:latin typeface="+mj-lt"/>
                <a:cs typeface="Arial" panose="020B0604020202020204" pitchFamily="34" charset="0"/>
              </a:rPr>
              <a:t>         </a:t>
            </a:r>
            <a:r>
              <a:rPr lang="ru-RU" sz="3000" smtClean="0">
                <a:ln>
                  <a:solidFill>
                    <a:srgbClr val="00B0F0"/>
                  </a:solidFill>
                </a:ln>
                <a:latin typeface="+mj-lt"/>
                <a:cs typeface="Arial" panose="020B0604020202020204" pitchFamily="34" charset="0"/>
              </a:rPr>
              <a:t>16.07.2025</a:t>
            </a:r>
            <a:endParaRPr lang="ru-RU" sz="3000" dirty="0">
              <a:ln>
                <a:solidFill>
                  <a:srgbClr val="00B0F0"/>
                </a:solidFill>
              </a:ln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93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6781800" cy="720080"/>
          </a:xfrm>
        </p:spPr>
        <p:txBody>
          <a:bodyPr>
            <a:noAutofit/>
          </a:bodyPr>
          <a:lstStyle/>
          <a:p>
            <a:r>
              <a:rPr lang="ru-RU" sz="3000" dirty="0" smtClean="0"/>
              <a:t>Использование ручного инструмента</a:t>
            </a:r>
            <a:endParaRPr lang="ru-RU" sz="3000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052736"/>
            <a:ext cx="7992888" cy="5184576"/>
          </a:xfrm>
        </p:spPr>
        <p:txBody>
          <a:bodyPr>
            <a:noAutofit/>
          </a:bodyPr>
          <a:lstStyle/>
          <a:p>
            <a:pPr marL="0" indent="274320" algn="just">
              <a:spcBef>
                <a:spcPts val="0"/>
              </a:spcBef>
            </a:pPr>
            <a:r>
              <a:rPr lang="ru-RU" sz="1900" b="1" dirty="0" smtClean="0"/>
              <a:t>Работы </a:t>
            </a:r>
            <a:r>
              <a:rPr lang="ru-RU" sz="1900" b="1" dirty="0"/>
              <a:t>по обработке почвы </a:t>
            </a:r>
            <a:r>
              <a:rPr lang="ru-RU" sz="1900" dirty="0"/>
              <a:t>(уходу за насаждениями), производимые с применением ручного садово-огородного инструмента, должны проводиться на участках полей, на которых не ведутся механизированные работы.</a:t>
            </a:r>
          </a:p>
          <a:p>
            <a:pPr marL="0" indent="274320" algn="just">
              <a:spcBef>
                <a:spcPts val="0"/>
              </a:spcBef>
            </a:pPr>
            <a:r>
              <a:rPr lang="ru-RU" sz="1900" dirty="0" smtClean="0"/>
              <a:t>При </a:t>
            </a:r>
            <a:r>
              <a:rPr lang="ru-RU" sz="1900" dirty="0"/>
              <a:t>обработке почвы тяпкой, лопатой, во избежание </a:t>
            </a:r>
            <a:r>
              <a:rPr lang="ru-RU" sz="1900" dirty="0" err="1"/>
              <a:t>травмирования</a:t>
            </a:r>
            <a:r>
              <a:rPr lang="ru-RU" sz="1900" dirty="0"/>
              <a:t>, работающему не допускается приближать лезвие тяпки к ноге на расстояние менее 0,5 м, а лезвие лопаты – менее 0,3 м.</a:t>
            </a:r>
          </a:p>
          <a:p>
            <a:pPr marL="0" indent="274320" algn="just">
              <a:spcBef>
                <a:spcPts val="0"/>
              </a:spcBef>
            </a:pPr>
            <a:r>
              <a:rPr lang="ru-RU" sz="1900" dirty="0" smtClean="0"/>
              <a:t>При </a:t>
            </a:r>
            <a:r>
              <a:rPr lang="ru-RU" sz="1900" dirty="0"/>
              <a:t>работе с садовым ножом необходимо следить, чтобы свободная рука работающего не находилась на пути движения инструмента, а при работе с секатором – на расстоянии 0,15–0,2 м.</a:t>
            </a:r>
          </a:p>
          <a:p>
            <a:pPr marL="0" indent="274320" algn="just">
              <a:spcBef>
                <a:spcPts val="0"/>
              </a:spcBef>
            </a:pPr>
            <a:r>
              <a:rPr lang="ru-RU" sz="1900" dirty="0" smtClean="0"/>
              <a:t>Совместная </a:t>
            </a:r>
            <a:r>
              <a:rPr lang="ru-RU" sz="1900" b="1" dirty="0"/>
              <a:t>перевозка работающих и ручного садово-огородного инструмента</a:t>
            </a:r>
            <a:r>
              <a:rPr lang="ru-RU" sz="1900" dirty="0"/>
              <a:t> (вил, граблей, тяпок, мотыг, секаторов, садовых ножей) допускается только в случае закрепления ручного садово-огородного инструмента.</a:t>
            </a:r>
          </a:p>
          <a:p>
            <a:pPr marL="0" indent="274320" algn="just">
              <a:spcBef>
                <a:spcPts val="0"/>
              </a:spcBef>
            </a:pPr>
            <a:r>
              <a:rPr lang="ru-RU" sz="1900" b="1" dirty="0" smtClean="0"/>
              <a:t>Во </a:t>
            </a:r>
            <a:r>
              <a:rPr lang="ru-RU" sz="1900" b="1" dirty="0"/>
              <a:t>время грозы </a:t>
            </a:r>
            <a:r>
              <a:rPr lang="ru-RU" sz="1900" dirty="0"/>
              <a:t>все виды работ на поле, связанные с растениеводством, следует прекратить.</a:t>
            </a:r>
          </a:p>
          <a:p>
            <a:pPr algn="just">
              <a:spcBef>
                <a:spcPts val="0"/>
              </a:spcBef>
            </a:pPr>
            <a:endParaRPr lang="ru-RU" sz="1600" dirty="0" smtClean="0"/>
          </a:p>
          <a:p>
            <a:pPr marL="0" indent="0" algn="r">
              <a:spcBef>
                <a:spcPts val="0"/>
              </a:spcBef>
              <a:buNone/>
            </a:pP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i="1" dirty="0" smtClean="0">
                <a:solidFill>
                  <a:schemeClr val="accent1">
                    <a:lumMod val="75000"/>
                  </a:schemeClr>
                </a:solidFill>
              </a:rPr>
              <a:t>(п. 80-82, 84, 85  </a:t>
            </a: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</a:rPr>
              <a:t>Правил по охране труда в сельском и рыбном хозяйствах</a:t>
            </a:r>
            <a:r>
              <a:rPr lang="ru-RU" sz="1600" i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92718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76672"/>
            <a:ext cx="7992888" cy="561662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dirty="0"/>
              <a:t>	</a:t>
            </a:r>
            <a:r>
              <a:rPr lang="ru-RU" sz="1800" b="1" u="sng" dirty="0" smtClean="0"/>
              <a:t>При </a:t>
            </a:r>
            <a:r>
              <a:rPr lang="ru-RU" sz="1800" b="1" u="sng" dirty="0"/>
              <a:t>выполнении работ по обработке почвы, уходу за насаждениями, уборочных работ вручную не допускается:</a:t>
            </a:r>
          </a:p>
          <a:p>
            <a:pPr algn="just"/>
            <a:r>
              <a:rPr lang="ru-RU" sz="1800" dirty="0"/>
              <a:t>хранить ручной садово-огородный инструмент на делянках или в траве;</a:t>
            </a:r>
          </a:p>
          <a:p>
            <a:pPr algn="just"/>
            <a:r>
              <a:rPr lang="ru-RU" sz="1800" dirty="0"/>
              <a:t>класть ручной садово-огородный инструмент (грабли, вилы, маркеры) зубьями вверх;</a:t>
            </a:r>
          </a:p>
          <a:p>
            <a:pPr algn="just"/>
            <a:r>
              <a:rPr lang="ru-RU" sz="1800" dirty="0"/>
              <a:t>проводить рыхление почвы, делать лунки и ямки под рассаду руками;</a:t>
            </a:r>
          </a:p>
          <a:p>
            <a:pPr algn="just"/>
            <a:r>
              <a:rPr lang="ru-RU" sz="1800" dirty="0"/>
              <a:t>класть в карманы специальной одежды, за голенище сапог и на площадку лестниц-стремянок садовую замазку, ножи, секаторы, иной ручной садово-огородный инструмент, применяемый при обрезке, лечении ран и дупел деревьев;</a:t>
            </a:r>
          </a:p>
          <a:p>
            <a:pPr algn="just"/>
            <a:r>
              <a:rPr lang="ru-RU" sz="1800" dirty="0"/>
              <a:t>становиться при срезке ветвей сучкорезом под срезаемой веткой и находиться посторонним лицам под деревом, которое обрезается;</a:t>
            </a:r>
          </a:p>
          <a:p>
            <a:pPr algn="just"/>
            <a:r>
              <a:rPr lang="ru-RU" sz="1800" dirty="0"/>
              <a:t>производить обрезку высоких деревьев вблизи линий электропередачи, находящихся под напряжением;</a:t>
            </a:r>
          </a:p>
          <a:p>
            <a:pPr algn="just"/>
            <a:r>
              <a:rPr lang="ru-RU" sz="1800" dirty="0"/>
              <a:t>залезать на деревья и становиться на тонкие ветви при сборе плодов и их обрезке.</a:t>
            </a:r>
          </a:p>
          <a:p>
            <a:pPr algn="just">
              <a:spcBef>
                <a:spcPts val="0"/>
              </a:spcBef>
            </a:pPr>
            <a:endParaRPr lang="ru-RU" sz="1600" dirty="0" smtClean="0"/>
          </a:p>
          <a:p>
            <a:pPr marL="0" indent="0" algn="r">
              <a:spcBef>
                <a:spcPts val="0"/>
              </a:spcBef>
              <a:buNone/>
            </a:pP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i="1" dirty="0" smtClean="0">
                <a:solidFill>
                  <a:schemeClr val="accent1">
                    <a:lumMod val="75000"/>
                  </a:schemeClr>
                </a:solidFill>
              </a:rPr>
              <a:t>(п. 83  </a:t>
            </a: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</a:rPr>
              <a:t>Правил по охране труда в сельском и рыбном хозяйствах</a:t>
            </a:r>
            <a:r>
              <a:rPr lang="ru-RU" sz="1600" i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42408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24744"/>
            <a:ext cx="7992888" cy="5616624"/>
          </a:xfrm>
        </p:spPr>
        <p:txBody>
          <a:bodyPr>
            <a:noAutofit/>
          </a:bodyPr>
          <a:lstStyle/>
          <a:p>
            <a:pPr marL="0" indent="274320" algn="just">
              <a:spcBef>
                <a:spcPts val="0"/>
              </a:spcBef>
            </a:pPr>
            <a:r>
              <a:rPr lang="ru-RU" sz="1900" b="1" i="1" dirty="0" smtClean="0"/>
              <a:t>Сбор </a:t>
            </a:r>
            <a:r>
              <a:rPr lang="ru-RU" sz="1900" b="1" i="1" dirty="0"/>
              <a:t>продукции растениеводства</a:t>
            </a:r>
            <a:r>
              <a:rPr lang="ru-RU" sz="1900" dirty="0"/>
              <a:t>, растущей на высоте до 1,5 м, осуществляется без применения средств </a:t>
            </a:r>
            <a:r>
              <a:rPr lang="ru-RU" sz="1900" dirty="0" err="1"/>
              <a:t>подмащивания</a:t>
            </a:r>
            <a:r>
              <a:rPr lang="ru-RU" sz="1900" dirty="0"/>
              <a:t>, на высоте 1,5 м и более – с помощью необходимых приспособлений с земли (лестниц, стремянок, специальных подставок), мобильных подъемных рабочих платформ, специальных лазов или малых сельскохозяйственных машин.</a:t>
            </a:r>
          </a:p>
          <a:p>
            <a:pPr marL="0" indent="274320" algn="just">
              <a:spcBef>
                <a:spcPts val="0"/>
              </a:spcBef>
            </a:pPr>
            <a:r>
              <a:rPr lang="ru-RU" sz="1900" dirty="0" smtClean="0"/>
              <a:t>Овощи</a:t>
            </a:r>
            <a:r>
              <a:rPr lang="ru-RU" sz="1900" dirty="0"/>
              <a:t>, фрукты, плоды, </a:t>
            </a:r>
            <a:r>
              <a:rPr lang="ru-RU" sz="1900" dirty="0" err="1"/>
              <a:t>корнеклубнеплоды</a:t>
            </a:r>
            <a:r>
              <a:rPr lang="ru-RU" sz="1900" dirty="0"/>
              <a:t> </a:t>
            </a:r>
            <a:r>
              <a:rPr lang="ru-RU" sz="1900" b="1" i="1" dirty="0"/>
              <a:t>при их погрузке в грузовые и иные транспортные средства</a:t>
            </a:r>
            <a:r>
              <a:rPr lang="ru-RU" sz="1900" dirty="0"/>
              <a:t> навалом не должны возвышаться над бортами кузова (стандартными или наращенными) и располагаться равномерно по всей площади кузова.</a:t>
            </a:r>
          </a:p>
          <a:p>
            <a:pPr marL="0" indent="274320" algn="just">
              <a:spcBef>
                <a:spcPts val="0"/>
              </a:spcBef>
            </a:pPr>
            <a:r>
              <a:rPr lang="ru-RU" sz="1900" dirty="0" smtClean="0"/>
              <a:t>Ручная </a:t>
            </a:r>
            <a:r>
              <a:rPr lang="ru-RU" sz="1900" dirty="0"/>
              <a:t>погрузка продукции растениеводства в грузовое и иное транспортное средство должна осуществляться только </a:t>
            </a:r>
            <a:r>
              <a:rPr lang="ru-RU" sz="1900" b="1" i="1" dirty="0"/>
              <a:t>при остановленном двигателе</a:t>
            </a:r>
            <a:r>
              <a:rPr lang="ru-RU" sz="1900" dirty="0"/>
              <a:t>.</a:t>
            </a:r>
          </a:p>
          <a:p>
            <a:pPr marL="0" indent="274320" algn="just">
              <a:spcBef>
                <a:spcPts val="0"/>
              </a:spcBef>
            </a:pPr>
            <a:r>
              <a:rPr lang="ru-RU" sz="1900" dirty="0" smtClean="0"/>
              <a:t>При </a:t>
            </a:r>
            <a:r>
              <a:rPr lang="ru-RU" sz="1900" dirty="0"/>
              <a:t>погрузке в грузовое и иное транспортное средство незатаренной продукции растениеводства навалом вручную все </a:t>
            </a:r>
            <a:r>
              <a:rPr lang="ru-RU" sz="1900" b="1" i="1" dirty="0"/>
              <a:t>работающие должны находиться</a:t>
            </a:r>
            <a:r>
              <a:rPr lang="ru-RU" sz="1900" dirty="0"/>
              <a:t> с одной стороны кузова на безопасном расстоянии от борта загружаемого грузового транспортного средства.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600" dirty="0" smtClean="0"/>
          </a:p>
          <a:p>
            <a:pPr marL="0" indent="0" algn="r">
              <a:spcBef>
                <a:spcPts val="0"/>
              </a:spcBef>
              <a:buNone/>
            </a:pP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i="1" dirty="0" smtClean="0">
                <a:solidFill>
                  <a:schemeClr val="accent1">
                    <a:lumMod val="75000"/>
                  </a:schemeClr>
                </a:solidFill>
              </a:rPr>
              <a:t>(п. 88-91  </a:t>
            </a: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</a:rPr>
              <a:t>Правил по охране труда в сельском и рыбном хозяйствах</a:t>
            </a:r>
            <a:r>
              <a:rPr lang="ru-RU" sz="1600" i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ru-RU" sz="16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6834336" cy="864096"/>
          </a:xfrm>
        </p:spPr>
        <p:txBody>
          <a:bodyPr>
            <a:noAutofit/>
          </a:bodyPr>
          <a:lstStyle/>
          <a:p>
            <a:r>
              <a:rPr lang="ru-RU" sz="4000" dirty="0" smtClean="0"/>
              <a:t>СБОР И ПОГРУЗКА ПРОДУКЦИИ</a:t>
            </a:r>
            <a:endParaRPr lang="ru-RU" sz="4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4645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482408" cy="720080"/>
          </a:xfrm>
        </p:spPr>
        <p:txBody>
          <a:bodyPr>
            <a:noAutofit/>
          </a:bodyPr>
          <a:lstStyle/>
          <a:p>
            <a:r>
              <a:rPr lang="ru-RU" sz="3000" dirty="0" smtClean="0"/>
              <a:t>ПРИМЕНЕНИЕ АГРОХИМИКАТОВ И ПЕСТИЦИДОВ</a:t>
            </a:r>
            <a:endParaRPr lang="ru-RU" sz="3000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80920" cy="5472608"/>
          </a:xfrm>
        </p:spPr>
        <p:txBody>
          <a:bodyPr>
            <a:noAutofit/>
          </a:bodyPr>
          <a:lstStyle/>
          <a:p>
            <a:pPr marL="0" indent="274320" algn="just">
              <a:spcBef>
                <a:spcPts val="0"/>
              </a:spcBef>
            </a:pPr>
            <a:r>
              <a:rPr lang="ru-RU" sz="1800" b="1" u="sng" dirty="0" smtClean="0"/>
              <a:t>Пестициды </a:t>
            </a:r>
            <a:r>
              <a:rPr lang="ru-RU" sz="1800" b="1" u="sng" dirty="0"/>
              <a:t>(</a:t>
            </a:r>
            <a:r>
              <a:rPr lang="ru-RU" sz="1800" b="1" u="sng" dirty="0" err="1"/>
              <a:t>агрохимикаты</a:t>
            </a:r>
            <a:r>
              <a:rPr lang="ru-RU" sz="1800" b="1" u="sng" dirty="0"/>
              <a:t>) должны применяться, транспортироваться и храниться </a:t>
            </a:r>
            <a:r>
              <a:rPr lang="ru-RU" sz="1800" dirty="0"/>
              <a:t>в соответствии с рекомендациями по их применению, транспортировке и </a:t>
            </a:r>
            <a:r>
              <a:rPr lang="ru-RU" sz="1800" dirty="0" smtClean="0"/>
              <a:t>хранению, </a:t>
            </a:r>
            <a:r>
              <a:rPr lang="ru-RU" sz="1800" dirty="0"/>
              <a:t>содержащимися на тарной этикетке или в специальном приложении, установленными организацией-изготовителем.</a:t>
            </a:r>
          </a:p>
          <a:p>
            <a:pPr marL="0" indent="274320" algn="just">
              <a:spcBef>
                <a:spcPts val="0"/>
              </a:spcBef>
            </a:pPr>
            <a:r>
              <a:rPr lang="ru-RU" sz="1800" dirty="0" smtClean="0"/>
              <a:t>Все </a:t>
            </a:r>
            <a:r>
              <a:rPr lang="ru-RU" sz="1800" dirty="0"/>
              <a:t>работы с применением пестицидов (</a:t>
            </a:r>
            <a:r>
              <a:rPr lang="ru-RU" sz="1800" dirty="0" err="1"/>
              <a:t>агрохимикатов</a:t>
            </a:r>
            <a:r>
              <a:rPr lang="ru-RU" sz="1800" dirty="0"/>
              <a:t>) </a:t>
            </a:r>
            <a:r>
              <a:rPr lang="ru-RU" sz="1800" b="1" i="1" dirty="0"/>
              <a:t>должны регистрироваться в журнале,</a:t>
            </a:r>
            <a:r>
              <a:rPr lang="ru-RU" sz="1800" dirty="0"/>
              <a:t> в котором указываются дата, время и место проведения работ, уполномоченные должностные лица, ответственные за безопасное проведение работ, применяемые пестициды (</a:t>
            </a:r>
            <a:r>
              <a:rPr lang="ru-RU" sz="1800" dirty="0" err="1"/>
              <a:t>агрохимикаты</a:t>
            </a:r>
            <a:r>
              <a:rPr lang="ru-RU" sz="1800" dirty="0"/>
              <a:t>).</a:t>
            </a:r>
          </a:p>
          <a:p>
            <a:pPr marL="0" indent="274320" algn="just">
              <a:spcBef>
                <a:spcPts val="0"/>
              </a:spcBef>
            </a:pPr>
            <a:r>
              <a:rPr lang="ru-RU" sz="1800" b="1" i="1" dirty="0" smtClean="0"/>
              <a:t>Границы </a:t>
            </a:r>
            <a:r>
              <a:rPr lang="ru-RU" sz="1800" b="1" i="1" dirty="0"/>
              <a:t>участков, обрабатываемых и обработанных пестицидами (</a:t>
            </a:r>
            <a:r>
              <a:rPr lang="ru-RU" sz="1800" b="1" i="1" dirty="0" err="1"/>
              <a:t>агрохимикатами</a:t>
            </a:r>
            <a:r>
              <a:rPr lang="ru-RU" sz="1800" b="1" i="1" dirty="0"/>
              <a:t>), </a:t>
            </a:r>
            <a:r>
              <a:rPr lang="ru-RU" sz="1800" dirty="0"/>
              <a:t>должны быть обозначены знаками безопасности на расстоянии в пределах видимости от одного знака безопасности до другого. Знаки безопасности следует убирать после окончания срока ожидания, установленного для конкретных пестицидов (</a:t>
            </a:r>
            <a:r>
              <a:rPr lang="ru-RU" sz="1800" dirty="0" err="1"/>
              <a:t>агрохимикатов</a:t>
            </a:r>
            <a:r>
              <a:rPr lang="ru-RU" sz="1800" dirty="0"/>
              <a:t>).</a:t>
            </a:r>
          </a:p>
          <a:p>
            <a:pPr marL="0" indent="274320" algn="just">
              <a:spcBef>
                <a:spcPts val="0"/>
              </a:spcBef>
            </a:pPr>
            <a:r>
              <a:rPr lang="ru-RU" sz="1800" b="1" i="1" dirty="0" smtClean="0"/>
              <a:t>Работы </a:t>
            </a:r>
            <a:r>
              <a:rPr lang="ru-RU" sz="1800" b="1" i="1" dirty="0"/>
              <a:t>по внесению в почву пестицидов (</a:t>
            </a:r>
            <a:r>
              <a:rPr lang="ru-RU" sz="1800" b="1" i="1" dirty="0" err="1"/>
              <a:t>агрохимикатов</a:t>
            </a:r>
            <a:r>
              <a:rPr lang="ru-RU" sz="1800" b="1" i="1" dirty="0"/>
              <a:t>), </a:t>
            </a:r>
            <a:r>
              <a:rPr lang="ru-RU" sz="1800" dirty="0"/>
              <a:t>обработке ими растений </a:t>
            </a:r>
            <a:r>
              <a:rPr lang="ru-RU" sz="1800" dirty="0" smtClean="0"/>
              <a:t>должны </a:t>
            </a:r>
            <a:r>
              <a:rPr lang="ru-RU" sz="1800" dirty="0"/>
              <a:t>выполняться при помощи специальных сельскохозяйственных машин, воздушных судов и специального оборудования, предназначенного для их </a:t>
            </a:r>
            <a:r>
              <a:rPr lang="ru-RU" sz="1800" dirty="0" smtClean="0"/>
              <a:t>распыления.</a:t>
            </a:r>
          </a:p>
          <a:p>
            <a:pPr marL="0" indent="274320" algn="just">
              <a:spcBef>
                <a:spcPts val="0"/>
              </a:spcBef>
            </a:pPr>
            <a:endParaRPr lang="ru-RU" sz="1800" dirty="0"/>
          </a:p>
          <a:p>
            <a:pPr marL="0" indent="0" algn="r">
              <a:spcBef>
                <a:spcPts val="0"/>
              </a:spcBef>
              <a:buNone/>
            </a:pPr>
            <a:r>
              <a:rPr lang="ru-RU" sz="1600" i="1" dirty="0" smtClean="0">
                <a:solidFill>
                  <a:schemeClr val="accent1">
                    <a:lumMod val="75000"/>
                  </a:schemeClr>
                </a:solidFill>
              </a:rPr>
              <a:t> (п.93-96  </a:t>
            </a: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</a:rPr>
              <a:t>Правил по охране труда в сельском и рыбном хозяйствах</a:t>
            </a:r>
            <a:r>
              <a:rPr lang="ru-RU" sz="1600" i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960427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32656"/>
            <a:ext cx="8784976" cy="5760640"/>
          </a:xfrm>
        </p:spPr>
        <p:txBody>
          <a:bodyPr>
            <a:noAutofit/>
          </a:bodyPr>
          <a:lstStyle/>
          <a:p>
            <a:pPr marL="0" indent="274320" algn="just">
              <a:spcBef>
                <a:spcPts val="0"/>
              </a:spcBef>
            </a:pPr>
            <a:r>
              <a:rPr lang="ru-RU" sz="1800" b="1" i="1" dirty="0" smtClean="0"/>
              <a:t>Работы </a:t>
            </a:r>
            <a:r>
              <a:rPr lang="ru-RU" sz="1800" b="1" i="1" dirty="0"/>
              <a:t>по приготовлению рабочих растворов пестицидов (</a:t>
            </a:r>
            <a:r>
              <a:rPr lang="ru-RU" sz="1800" b="1" i="1" dirty="0" err="1"/>
              <a:t>агрохимикатов</a:t>
            </a:r>
            <a:r>
              <a:rPr lang="ru-RU" sz="1800" b="1" i="1" dirty="0"/>
              <a:t>) </a:t>
            </a:r>
            <a:r>
              <a:rPr lang="ru-RU" sz="1800" dirty="0"/>
              <a:t>и их смесей, заправке опрыскивателей, должны производиться механизированным способом на специально оборудованных площадках или стационарных заправочных пунктах.</a:t>
            </a:r>
          </a:p>
          <a:p>
            <a:pPr marL="0" indent="274320" algn="just">
              <a:spcBef>
                <a:spcPts val="0"/>
              </a:spcBef>
            </a:pPr>
            <a:r>
              <a:rPr lang="ru-RU" sz="1800" b="1" i="1" dirty="0" smtClean="0"/>
              <a:t>Заправку</a:t>
            </a:r>
            <a:r>
              <a:rPr lang="ru-RU" sz="1800" dirty="0" smtClean="0"/>
              <a:t> </a:t>
            </a:r>
            <a:r>
              <a:rPr lang="ru-RU" sz="1800" dirty="0"/>
              <a:t>опрыскивателей следует производить закрытым способом по герметичным шлангам (трубопроводам).</a:t>
            </a:r>
          </a:p>
          <a:p>
            <a:pPr marL="0" indent="274320" algn="just">
              <a:spcBef>
                <a:spcPts val="0"/>
              </a:spcBef>
            </a:pPr>
            <a:r>
              <a:rPr lang="ru-RU" sz="1800" b="1" i="1" dirty="0" smtClean="0"/>
              <a:t>Заполнение </a:t>
            </a:r>
            <a:r>
              <a:rPr lang="ru-RU" sz="1800" b="1" i="1" dirty="0"/>
              <a:t>емкостей опрыскивателей </a:t>
            </a:r>
            <a:r>
              <a:rPr lang="ru-RU" sz="1800" dirty="0"/>
              <a:t>контролируется по уровнемеру. Открывать люки и проверять наполнение емкости опрыскивателя визуально не допускается.</a:t>
            </a:r>
          </a:p>
          <a:p>
            <a:pPr marL="0" indent="274320" algn="just">
              <a:spcBef>
                <a:spcPts val="0"/>
              </a:spcBef>
            </a:pPr>
            <a:r>
              <a:rPr lang="ru-RU" sz="1800" dirty="0"/>
              <a:t>При заполнении емкости опрыскивателя работающему необходимо находиться с наветренной стороны, исключая попадание растворов пестицидов (</a:t>
            </a:r>
            <a:r>
              <a:rPr lang="ru-RU" sz="1800" dirty="0" err="1"/>
              <a:t>агрохимикатов</a:t>
            </a:r>
            <a:r>
              <a:rPr lang="ru-RU" sz="1800" dirty="0"/>
              <a:t>) и их смесей в зону дыхания и на открытые участки тела работающих.</a:t>
            </a:r>
          </a:p>
          <a:p>
            <a:pPr marL="0" indent="274320" algn="just">
              <a:spcBef>
                <a:spcPts val="0"/>
              </a:spcBef>
            </a:pPr>
            <a:r>
              <a:rPr lang="ru-RU" sz="1800" b="1" i="1" dirty="0" smtClean="0"/>
              <a:t>Кабины </a:t>
            </a:r>
            <a:r>
              <a:rPr lang="ru-RU" sz="1800" b="1" i="1" dirty="0"/>
              <a:t>сельскохозяйственных машин </a:t>
            </a:r>
            <a:r>
              <a:rPr lang="ru-RU" sz="1800" dirty="0"/>
              <a:t>при обработке полей пестицидами (</a:t>
            </a:r>
            <a:r>
              <a:rPr lang="ru-RU" sz="1800" dirty="0" err="1"/>
              <a:t>агрохимикатами</a:t>
            </a:r>
            <a:r>
              <a:rPr lang="ru-RU" sz="1800" dirty="0"/>
              <a:t>) должны быть закрыты.</a:t>
            </a:r>
          </a:p>
          <a:p>
            <a:pPr marL="0" indent="274320" algn="just">
              <a:spcBef>
                <a:spcPts val="0"/>
              </a:spcBef>
            </a:pPr>
            <a:r>
              <a:rPr lang="ru-RU" sz="1800" dirty="0" smtClean="0"/>
              <a:t>При </a:t>
            </a:r>
            <a:r>
              <a:rPr lang="ru-RU" sz="1800" dirty="0"/>
              <a:t>обработке полей пестицидами (</a:t>
            </a:r>
            <a:r>
              <a:rPr lang="ru-RU" sz="1800" dirty="0" err="1"/>
              <a:t>агрохимикатами</a:t>
            </a:r>
            <a:r>
              <a:rPr lang="ru-RU" sz="1800" dirty="0"/>
              <a:t>) </a:t>
            </a:r>
            <a:r>
              <a:rPr lang="ru-RU" sz="1800" b="1" i="1" dirty="0"/>
              <a:t>движение сельскохозяйственных машин должно осуществляться против ветра</a:t>
            </a:r>
            <a:r>
              <a:rPr lang="ru-RU" sz="1800" dirty="0"/>
              <a:t>.</a:t>
            </a:r>
          </a:p>
          <a:p>
            <a:pPr marL="0" indent="274320" algn="just">
              <a:spcBef>
                <a:spcPts val="0"/>
              </a:spcBef>
            </a:pPr>
            <a:r>
              <a:rPr lang="ru-RU" sz="1800" b="1" i="1" dirty="0"/>
              <a:t>Работающие, использующие ранцевые опрыскиватели, </a:t>
            </a:r>
            <a:r>
              <a:rPr lang="ru-RU" sz="1800" dirty="0"/>
              <a:t>не должны находиться относительно друг друга с подветренной стороны, с целью исключения попадания их в зону опрыскивания.</a:t>
            </a:r>
          </a:p>
          <a:p>
            <a:pPr marL="0" indent="0" algn="r">
              <a:spcBef>
                <a:spcPts val="0"/>
              </a:spcBef>
              <a:buNone/>
            </a:pPr>
            <a:endParaRPr lang="ru-RU" sz="1600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ru-RU" sz="1600" i="1" dirty="0" smtClean="0">
                <a:solidFill>
                  <a:schemeClr val="accent1">
                    <a:lumMod val="75000"/>
                  </a:schemeClr>
                </a:solidFill>
              </a:rPr>
              <a:t> (п. 97-101  </a:t>
            </a: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</a:rPr>
              <a:t>Правил по охране труда в сельском и рыбном хозяйствах</a:t>
            </a:r>
            <a:r>
              <a:rPr lang="ru-RU" sz="1600" i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07191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32656"/>
            <a:ext cx="8784976" cy="5760640"/>
          </a:xfrm>
        </p:spPr>
        <p:txBody>
          <a:bodyPr>
            <a:noAutofit/>
          </a:bodyPr>
          <a:lstStyle/>
          <a:p>
            <a:pPr marL="0" indent="274320" algn="just">
              <a:spcBef>
                <a:spcPts val="0"/>
              </a:spcBef>
            </a:pPr>
            <a:r>
              <a:rPr lang="ru-RU" sz="2000" dirty="0" smtClean="0"/>
              <a:t>При </a:t>
            </a:r>
            <a:r>
              <a:rPr lang="ru-RU" sz="2000" dirty="0"/>
              <a:t>выполнении работ с жидкими пестицидами (</a:t>
            </a:r>
            <a:r>
              <a:rPr lang="ru-RU" sz="2000" dirty="0" err="1"/>
              <a:t>агрохимикатами</a:t>
            </a:r>
            <a:r>
              <a:rPr lang="ru-RU" sz="2000" dirty="0"/>
              <a:t>) </a:t>
            </a:r>
            <a:r>
              <a:rPr lang="ru-RU" sz="2000" b="1" i="1" dirty="0"/>
              <a:t>необходимо применять средства индивидуальной защиты</a:t>
            </a:r>
            <a:r>
              <a:rPr lang="ru-RU" sz="2000" dirty="0"/>
              <a:t> рук, глаз, органов дыхания.</a:t>
            </a:r>
          </a:p>
          <a:p>
            <a:pPr marL="0" indent="274320" algn="just">
              <a:spcBef>
                <a:spcPts val="0"/>
              </a:spcBef>
            </a:pPr>
            <a:r>
              <a:rPr lang="ru-RU" sz="2000" dirty="0" smtClean="0"/>
              <a:t>Пестициды </a:t>
            </a:r>
            <a:r>
              <a:rPr lang="ru-RU" sz="2000" dirty="0"/>
              <a:t>(</a:t>
            </a:r>
            <a:r>
              <a:rPr lang="ru-RU" sz="2000" dirty="0" err="1"/>
              <a:t>агрохимикаты</a:t>
            </a:r>
            <a:r>
              <a:rPr lang="ru-RU" sz="2000" dirty="0"/>
              <a:t>) </a:t>
            </a:r>
            <a:r>
              <a:rPr lang="ru-RU" sz="2000" b="1" i="1" dirty="0"/>
              <a:t>должны транспортироваться и храниться </a:t>
            </a:r>
            <a:r>
              <a:rPr lang="ru-RU" sz="2000" dirty="0"/>
              <a:t>в таре (упаковке) организации-изготовителя.</a:t>
            </a:r>
          </a:p>
          <a:p>
            <a:pPr marL="0" indent="274320" algn="just">
              <a:spcBef>
                <a:spcPts val="0"/>
              </a:spcBef>
            </a:pPr>
            <a:r>
              <a:rPr lang="ru-RU" sz="2000" dirty="0" smtClean="0"/>
              <a:t>Проводить </a:t>
            </a:r>
            <a:r>
              <a:rPr lang="ru-RU" sz="2000" dirty="0"/>
              <a:t>работы, связанные с транспортировкой </a:t>
            </a:r>
            <a:r>
              <a:rPr lang="ru-RU" sz="2000" dirty="0" err="1"/>
              <a:t>агрохимикатов</a:t>
            </a:r>
            <a:r>
              <a:rPr lang="ru-RU" sz="2000" dirty="0"/>
              <a:t>, содержащих аммиак, приготовлению из них растворов, и внесению их в почву в темное время суток не допускается.</a:t>
            </a:r>
          </a:p>
          <a:p>
            <a:pPr marL="0" indent="274320" algn="just">
              <a:spcBef>
                <a:spcPts val="0"/>
              </a:spcBef>
            </a:pPr>
            <a:r>
              <a:rPr lang="ru-RU" sz="2000" dirty="0" smtClean="0"/>
              <a:t>Помещения </a:t>
            </a:r>
            <a:r>
              <a:rPr lang="ru-RU" sz="2000" dirty="0"/>
              <a:t>для хранения пестицидов (</a:t>
            </a:r>
            <a:r>
              <a:rPr lang="ru-RU" sz="2000" dirty="0" err="1"/>
              <a:t>агрохимикатов</a:t>
            </a:r>
            <a:r>
              <a:rPr lang="ru-RU" sz="2000" dirty="0"/>
              <a:t>) перед началом проведения в них погрузочно-разгрузочных работ вентилируются (проветриваются) в течение 30 минут.</a:t>
            </a:r>
          </a:p>
          <a:p>
            <a:pPr marL="0" indent="274320" algn="just">
              <a:spcBef>
                <a:spcPts val="0"/>
              </a:spcBef>
            </a:pPr>
            <a:r>
              <a:rPr lang="ru-RU" sz="2000" b="1" i="1" dirty="0" smtClean="0"/>
              <a:t>По </a:t>
            </a:r>
            <a:r>
              <a:rPr lang="ru-RU" sz="2000" b="1" i="1" dirty="0"/>
              <a:t>окончании работ с применением пестицидов (</a:t>
            </a:r>
            <a:r>
              <a:rPr lang="ru-RU" sz="2000" b="1" i="1" dirty="0" err="1"/>
              <a:t>агрохимикатов</a:t>
            </a:r>
            <a:r>
              <a:rPr lang="ru-RU" sz="2000" b="1" i="1" dirty="0"/>
              <a:t>) </a:t>
            </a:r>
            <a:r>
              <a:rPr lang="ru-RU" sz="2000" dirty="0"/>
              <a:t>все площадки, на которых проводились работы, сельскохозяйственные машины, воздушные судна, опрыскиватели и иное оборудование, тара, инвентарь должны быть освобождены от остатков пестицидов (</a:t>
            </a:r>
            <a:r>
              <a:rPr lang="ru-RU" sz="2000" dirty="0" err="1"/>
              <a:t>агрохимикатов</a:t>
            </a:r>
            <a:r>
              <a:rPr lang="ru-RU" sz="2000" dirty="0"/>
              <a:t>), очищены и промыты водой.</a:t>
            </a:r>
          </a:p>
          <a:p>
            <a:pPr marL="0" indent="0" algn="r">
              <a:spcBef>
                <a:spcPts val="0"/>
              </a:spcBef>
              <a:buNone/>
            </a:pPr>
            <a:endParaRPr lang="ru-RU" sz="1600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ru-RU" sz="1600" i="1" dirty="0" smtClean="0">
                <a:solidFill>
                  <a:schemeClr val="accent1">
                    <a:lumMod val="75000"/>
                  </a:schemeClr>
                </a:solidFill>
              </a:rPr>
              <a:t> (п. 110-112, 114, 115  </a:t>
            </a: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</a:rPr>
              <a:t>Правил по охране труда в сельском и рыбном хозяйствах</a:t>
            </a:r>
            <a:r>
              <a:rPr lang="ru-RU" sz="1600" i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80995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064896" cy="792088"/>
          </a:xfrm>
        </p:spPr>
        <p:txBody>
          <a:bodyPr>
            <a:normAutofit/>
          </a:bodyPr>
          <a:lstStyle/>
          <a:p>
            <a:r>
              <a:rPr lang="ru-RU" sz="4000" b="1" dirty="0">
                <a:effectLst/>
              </a:rPr>
              <a:t>ПРАВОВОЕ РЕГУЛИРОВАНИЕ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556792"/>
            <a:ext cx="8640960" cy="5184576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u="sng" dirty="0" smtClean="0"/>
              <a:t>	</a:t>
            </a:r>
            <a:r>
              <a:rPr lang="ru-RU" sz="3200" u="sng" dirty="0" smtClean="0">
                <a:solidFill>
                  <a:schemeClr val="accent1">
                    <a:lumMod val="75000"/>
                  </a:schemeClr>
                </a:solidFill>
              </a:rPr>
              <a:t>Требования безопасности к организации сельскохозяйственных работ определены  Правилами по охране труда в сельском и рыбном хозяйствах, утвержденными постановлением Министерства труда и социальной защиты Республики Беларусь, Министерства сельского хозяйства и продовольствия </a:t>
            </a:r>
            <a:r>
              <a:rPr lang="ru-RU" sz="3200" u="sng" dirty="0">
                <a:solidFill>
                  <a:schemeClr val="accent1">
                    <a:lumMod val="75000"/>
                  </a:schemeClr>
                </a:solidFill>
              </a:rPr>
              <a:t>Р</a:t>
            </a:r>
            <a:r>
              <a:rPr lang="ru-RU" sz="3200" u="sng" dirty="0" smtClean="0">
                <a:solidFill>
                  <a:schemeClr val="accent1">
                    <a:lumMod val="75000"/>
                  </a:schemeClr>
                </a:solidFill>
              </a:rPr>
              <a:t>еспублики Беларусь от 5 мая 2022 г. № 29/44.</a:t>
            </a: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	В ходе организации выполнения сельскохозяйственных работ наниматель обязан обеспечить безопасность </a:t>
            </a:r>
            <a:r>
              <a:rPr lang="ru-RU" sz="3200" u="sng" dirty="0" smtClean="0">
                <a:solidFill>
                  <a:schemeClr val="accent1">
                    <a:lumMod val="75000"/>
                  </a:schemeClr>
                </a:solidFill>
              </a:rPr>
              <a:t>при эксплуатации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dirty="0" smtClean="0"/>
              <a:t>территории</a:t>
            </a:r>
            <a:r>
              <a:rPr lang="ru-RU" sz="3200" dirty="0"/>
              <a:t>, капитальных строений (зданий, сооружений), изолированных </a:t>
            </a:r>
            <a:r>
              <a:rPr lang="ru-RU" sz="3200" dirty="0" smtClean="0"/>
              <a:t>помещений, </a:t>
            </a:r>
          </a:p>
          <a:p>
            <a:r>
              <a:rPr lang="ru-RU" sz="3200" dirty="0" smtClean="0"/>
              <a:t>полей, </a:t>
            </a:r>
          </a:p>
          <a:p>
            <a:r>
              <a:rPr lang="ru-RU" sz="3200" dirty="0" smtClean="0"/>
              <a:t>сельскохозяйственных </a:t>
            </a:r>
            <a:r>
              <a:rPr lang="ru-RU" sz="3200" dirty="0"/>
              <a:t>машин, </a:t>
            </a:r>
            <a:r>
              <a:rPr lang="ru-RU" sz="3200" dirty="0" smtClean="0"/>
              <a:t>машин </a:t>
            </a:r>
            <a:r>
              <a:rPr lang="ru-RU" sz="3200" dirty="0"/>
              <a:t>и оборудования для животноводства, птицеводства и кормопроизводства, иных машин и оборудования, средств </a:t>
            </a:r>
            <a:r>
              <a:rPr lang="ru-RU" sz="3200" dirty="0" smtClean="0"/>
              <a:t>механизации; </a:t>
            </a:r>
          </a:p>
          <a:p>
            <a:pPr marL="0" indent="0">
              <a:buNone/>
            </a:pPr>
            <a:r>
              <a:rPr lang="ru-RU" sz="3200" u="sng" dirty="0" smtClean="0">
                <a:solidFill>
                  <a:schemeClr val="accent6"/>
                </a:solidFill>
              </a:rPr>
              <a:t>а</a:t>
            </a:r>
            <a:r>
              <a:rPr lang="ru-RU" sz="3200" u="sng" dirty="0">
                <a:solidFill>
                  <a:schemeClr val="accent6"/>
                </a:solidFill>
              </a:rPr>
              <a:t> </a:t>
            </a:r>
            <a:r>
              <a:rPr lang="ru-RU" sz="3200" u="sng" dirty="0" smtClean="0">
                <a:solidFill>
                  <a:schemeClr val="accent6"/>
                </a:solidFill>
              </a:rPr>
              <a:t>также при ведении </a:t>
            </a:r>
            <a:r>
              <a:rPr lang="ru-RU" sz="3200" dirty="0" smtClean="0"/>
              <a:t>технологических процессов,</a:t>
            </a:r>
          </a:p>
          <a:p>
            <a:pPr marL="0" indent="0">
              <a:buNone/>
            </a:pPr>
            <a:r>
              <a:rPr lang="ru-RU" sz="3200" u="sng" dirty="0" smtClean="0">
                <a:solidFill>
                  <a:schemeClr val="accent6"/>
                </a:solidFill>
              </a:rPr>
              <a:t>применении </a:t>
            </a:r>
            <a:r>
              <a:rPr lang="ru-RU" sz="3200" u="sng" dirty="0">
                <a:solidFill>
                  <a:schemeClr val="accent6"/>
                </a:solidFill>
              </a:rPr>
              <a:t>в производстве </a:t>
            </a:r>
            <a:r>
              <a:rPr lang="ru-RU" sz="3200" dirty="0"/>
              <a:t>материалов, химических веществ.</a:t>
            </a:r>
          </a:p>
          <a:p>
            <a:pPr marL="0" indent="0" algn="just">
              <a:buNone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</a:p>
          <a:p>
            <a:pPr marL="0" indent="0" algn="r">
              <a:buNone/>
            </a:pPr>
            <a:r>
              <a:rPr lang="ru-RU" sz="3200" i="1" dirty="0" smtClean="0">
                <a:solidFill>
                  <a:schemeClr val="accent1">
                    <a:lumMod val="75000"/>
                  </a:schemeClr>
                </a:solidFill>
              </a:rPr>
              <a:t>(п. 7 Правил по охране труда в сельском и рыбном хозяйствах)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85996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80720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800" dirty="0" smtClean="0"/>
              <a:t>	</a:t>
            </a:r>
            <a:r>
              <a:rPr lang="ru-RU" sz="3300" dirty="0" smtClean="0"/>
              <a:t>Для </a:t>
            </a:r>
            <a:r>
              <a:rPr lang="ru-RU" sz="3300" dirty="0"/>
              <a:t>организации и обеспечения безопасности труда назначаются должностные лица, </a:t>
            </a:r>
            <a:r>
              <a:rPr lang="ru-RU" sz="3300" b="1" u="sng" dirty="0">
                <a:solidFill>
                  <a:schemeClr val="accent6"/>
                </a:solidFill>
              </a:rPr>
              <a:t>ответственные за организацию охраны труда и осуществление контроля</a:t>
            </a:r>
            <a:r>
              <a:rPr lang="ru-RU" sz="3300" dirty="0"/>
              <a:t> за соблюдением работниками требований по охране труда в организации и структурных подразделениях, а также при выполнении отдельных видов </a:t>
            </a:r>
            <a:r>
              <a:rPr lang="ru-RU" sz="3300" dirty="0" smtClean="0"/>
              <a:t>работ, </a:t>
            </a:r>
            <a:r>
              <a:rPr lang="ru-RU" sz="3300" dirty="0"/>
              <a:t>в том числе за</a:t>
            </a:r>
            <a:r>
              <a:rPr lang="ru-RU" sz="3300" dirty="0" smtClean="0"/>
              <a:t>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3300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3100" dirty="0"/>
              <a:t>исправное состояние сельскохозяйственных машин, машин и оборудования для животноводства, птицеводства и </a:t>
            </a:r>
            <a:r>
              <a:rPr lang="ru-RU" sz="3100" dirty="0" smtClean="0"/>
              <a:t>кормопроизводства;</a:t>
            </a:r>
            <a:endParaRPr lang="ru-RU" sz="3100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3100" dirty="0"/>
              <a:t>безопасную эксплуатацию сельскохозяйственных машин, машин и оборудования для животноводства, птицеводства и </a:t>
            </a:r>
            <a:r>
              <a:rPr lang="ru-RU" sz="3100" dirty="0" smtClean="0"/>
              <a:t>кормопроизводства;</a:t>
            </a:r>
            <a:endParaRPr lang="ru-RU" sz="3100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3100" dirty="0"/>
              <a:t>выпуск на линию в исправном состоянии сельскохозяйственных машин;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3100" dirty="0"/>
              <a:t>техническое обслуживание сельскохозяйственных машин, установку их на хранение;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3100" dirty="0"/>
              <a:t>безопасное проведение работ с применением пестицидов (</a:t>
            </a:r>
            <a:r>
              <a:rPr lang="ru-RU" sz="3100" dirty="0" err="1"/>
              <a:t>агрохимикатов</a:t>
            </a:r>
            <a:r>
              <a:rPr lang="ru-RU" sz="3100" dirty="0"/>
              <a:t>), химических веществ;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3100" dirty="0"/>
              <a:t>выполнение работ по уборке продукции </a:t>
            </a:r>
            <a:r>
              <a:rPr lang="ru-RU" sz="3100" dirty="0" smtClean="0"/>
              <a:t>растениеводства;</a:t>
            </a:r>
            <a:endParaRPr lang="ru-RU" sz="3100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3100" dirty="0"/>
              <a:t>безопасное проведение работ при закладке силоса (сенажа</a:t>
            </a:r>
            <a:r>
              <a:rPr lang="ru-RU" sz="3100" dirty="0" smtClean="0"/>
              <a:t>).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>
              <a:buNone/>
            </a:pPr>
            <a:r>
              <a:rPr lang="ru-RU" sz="28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i="1" dirty="0">
                <a:solidFill>
                  <a:schemeClr val="accent1">
                    <a:lumMod val="75000"/>
                  </a:schemeClr>
                </a:solidFill>
              </a:rPr>
              <a:t>(п. 8 Правил по охране труда в сельском и рыбном хозяйствах</a:t>
            </a:r>
            <a:r>
              <a:rPr lang="ru-RU" sz="2800" i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092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272808" cy="1224136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Эксплуатация сельскохозяйственных машин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484784"/>
            <a:ext cx="8856984" cy="5191472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1900" dirty="0"/>
              <a:t>Эксплуатация сельскохозяйственных машин, </a:t>
            </a:r>
            <a:r>
              <a:rPr lang="ru-RU" sz="1900" dirty="0" smtClean="0"/>
              <a:t>средств </a:t>
            </a:r>
            <a:r>
              <a:rPr lang="ru-RU" sz="1900" dirty="0"/>
              <a:t>механизации должна осуществляться в соответствии с требованиями, установленными техническими нормативными правовыми актами, а также эксплуатационными документами организаций-изготовителей.</a:t>
            </a:r>
          </a:p>
          <a:p>
            <a:pPr algn="just">
              <a:spcBef>
                <a:spcPts val="0"/>
              </a:spcBef>
            </a:pPr>
            <a:r>
              <a:rPr lang="ru-RU" sz="1900" dirty="0" smtClean="0"/>
              <a:t>Сельскохозяйственные </a:t>
            </a:r>
            <a:r>
              <a:rPr lang="ru-RU" sz="1900" dirty="0"/>
              <a:t>машины, </a:t>
            </a:r>
            <a:r>
              <a:rPr lang="ru-RU" sz="1900" dirty="0" smtClean="0"/>
              <a:t>средства </a:t>
            </a:r>
            <a:r>
              <a:rPr lang="ru-RU" sz="1900" dirty="0"/>
              <a:t>механизации, должны быть исправными, использоваться по назначению и применяться в условиях, установленных организацией-изготовителем.</a:t>
            </a:r>
          </a:p>
          <a:p>
            <a:pPr algn="just">
              <a:spcBef>
                <a:spcPts val="0"/>
              </a:spcBef>
            </a:pPr>
            <a:r>
              <a:rPr lang="ru-RU" sz="1900" dirty="0" err="1" smtClean="0"/>
              <a:t>Агрегатирование</a:t>
            </a:r>
            <a:r>
              <a:rPr lang="ru-RU" sz="1900" dirty="0" smtClean="0"/>
              <a:t> </a:t>
            </a:r>
            <a:r>
              <a:rPr lang="ru-RU" sz="1900" dirty="0"/>
              <a:t>сельскохозяйственных машин допускается с малыми сельскохозяйственными машинами с учетом тягового класса.</a:t>
            </a:r>
          </a:p>
          <a:p>
            <a:pPr algn="just">
              <a:spcBef>
                <a:spcPts val="0"/>
              </a:spcBef>
            </a:pPr>
            <a:r>
              <a:rPr lang="ru-RU" sz="1900" dirty="0" smtClean="0"/>
              <a:t>Соединение </a:t>
            </a:r>
            <a:r>
              <a:rPr lang="ru-RU" sz="1900" dirty="0"/>
              <a:t>сельскохозяйственных машин с прицепными (навесными) малыми сельскохозяйственными машинами должно быть надежным и исключать самопроизвольное их </a:t>
            </a:r>
            <a:r>
              <a:rPr lang="ru-RU" sz="1900" dirty="0" err="1"/>
              <a:t>рассоединение</a:t>
            </a:r>
            <a:r>
              <a:rPr lang="ru-RU" sz="1900" dirty="0"/>
              <a:t>.</a:t>
            </a:r>
          </a:p>
          <a:p>
            <a:pPr algn="just">
              <a:spcBef>
                <a:spcPts val="0"/>
              </a:spcBef>
            </a:pPr>
            <a:r>
              <a:rPr lang="ru-RU" sz="1900" dirty="0" smtClean="0"/>
              <a:t>При </a:t>
            </a:r>
            <a:r>
              <a:rPr lang="ru-RU" sz="1900" dirty="0"/>
              <a:t>размещении и эксплуатации сельскохозяйственных машин должны быть приняты меры, предупреждающие их опрокидывание или самопроизвольное перемещение под действием ветра, при уклоне местности или просадке грунта.</a:t>
            </a:r>
          </a:p>
          <a:p>
            <a:pPr algn="just">
              <a:spcBef>
                <a:spcPts val="0"/>
              </a:spcBef>
            </a:pPr>
            <a:endParaRPr lang="ru-RU" sz="1600" dirty="0" smtClean="0"/>
          </a:p>
          <a:p>
            <a:pPr marL="0" indent="0" algn="r">
              <a:spcBef>
                <a:spcPts val="0"/>
              </a:spcBef>
              <a:buNone/>
            </a:pPr>
            <a:r>
              <a:rPr lang="ru-RU" sz="1600" i="1" dirty="0" smtClean="0">
                <a:solidFill>
                  <a:schemeClr val="accent1">
                    <a:lumMod val="75000"/>
                  </a:schemeClr>
                </a:solidFill>
              </a:rPr>
              <a:t> (п. 37-41 </a:t>
            </a: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</a:rPr>
              <a:t>Правил по охране труда в сельском и рыбном хозяйствах</a:t>
            </a:r>
            <a:r>
              <a:rPr lang="ru-RU" sz="1600" i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71073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48680"/>
            <a:ext cx="8496944" cy="5616624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b="1" u="sng" dirty="0" smtClean="0"/>
              <a:t>При </a:t>
            </a:r>
            <a:r>
              <a:rPr lang="ru-RU" b="1" u="sng" dirty="0"/>
              <a:t>применении сельскохозяйственной машины </a:t>
            </a:r>
            <a:r>
              <a:rPr lang="ru-RU" b="1" u="sng" dirty="0" smtClean="0"/>
              <a:t>следует</a:t>
            </a:r>
            <a:r>
              <a:rPr lang="ru-RU" b="1" u="sng" dirty="0"/>
              <a:t>:</a:t>
            </a:r>
          </a:p>
          <a:p>
            <a:pPr algn="just"/>
            <a:r>
              <a:rPr lang="ru-RU" dirty="0"/>
              <a:t>переводить </a:t>
            </a:r>
            <a:r>
              <a:rPr lang="ru-RU" dirty="0" err="1"/>
              <a:t>агрегатируемую</a:t>
            </a:r>
            <a:r>
              <a:rPr lang="ru-RU" dirty="0"/>
              <a:t> малую сельскохозяйственную машину в транспортное положение перед началом поворота (разворота), опускать навесное оборудование в рабочее положение после завершения поворота;</a:t>
            </a:r>
          </a:p>
          <a:p>
            <a:pPr algn="just"/>
            <a:r>
              <a:rPr lang="ru-RU" dirty="0"/>
              <a:t>при переезде сельскохозяйственной машины с одного объекта (участка) на другой установить навесное (прицепное) оборудование и другие рабочие органы (выгрузные шнеки, транспортеры, иные) в транспортное положение и надежно зафиксировать;</a:t>
            </a:r>
          </a:p>
          <a:p>
            <a:pPr algn="just"/>
            <a:r>
              <a:rPr lang="ru-RU" dirty="0"/>
              <a:t>при смене места работы перевести сельскохозяйственную машину в транспортное положение;</a:t>
            </a:r>
          </a:p>
          <a:p>
            <a:pPr algn="just"/>
            <a:r>
              <a:rPr lang="ru-RU" dirty="0"/>
              <a:t>убедиться в отсутствии работающих на навесном оборудовании и рядом с ними при их подъеме и опускании;</a:t>
            </a:r>
          </a:p>
          <a:p>
            <a:pPr algn="just"/>
            <a:r>
              <a:rPr lang="ru-RU" dirty="0"/>
              <a:t>осуществлять разворот в местах, где нет препятствий, мешающих его выполнению;</a:t>
            </a:r>
          </a:p>
          <a:p>
            <a:pPr algn="just"/>
            <a:r>
              <a:rPr lang="ru-RU" dirty="0"/>
              <a:t>в случае вынужденной остановки сельскохозяйственной машины на склоне затормозить ее, а двигатель </a:t>
            </a:r>
            <a:r>
              <a:rPr lang="ru-RU" dirty="0" smtClean="0"/>
              <a:t>выключить.</a:t>
            </a:r>
          </a:p>
          <a:p>
            <a:pPr algn="just"/>
            <a:endParaRPr lang="ru-RU" dirty="0" smtClean="0"/>
          </a:p>
          <a:p>
            <a:pPr marL="0" indent="0" algn="r">
              <a:buNone/>
            </a:pPr>
            <a:r>
              <a:rPr lang="ru-RU" i="1" dirty="0">
                <a:solidFill>
                  <a:schemeClr val="accent1">
                    <a:lumMod val="75000"/>
                  </a:schemeClr>
                </a:solidFill>
              </a:rPr>
              <a:t> (п. 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44 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</a:rPr>
              <a:t>Правил по охране труда в сельском и рыбном хозяйствах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667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48680"/>
            <a:ext cx="8496944" cy="561662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	</a:t>
            </a:r>
            <a:r>
              <a:rPr lang="ru-RU" b="1" u="sng" dirty="0" smtClean="0"/>
              <a:t>При </a:t>
            </a:r>
            <a:r>
              <a:rPr lang="ru-RU" b="1" u="sng" dirty="0"/>
              <a:t>применении </a:t>
            </a:r>
            <a:r>
              <a:rPr lang="ru-RU" b="1" u="sng" smtClean="0"/>
              <a:t>сельскохозяйственной машины </a:t>
            </a:r>
            <a:r>
              <a:rPr lang="ru-RU" b="1" u="sng" dirty="0" smtClean="0"/>
              <a:t>не</a:t>
            </a:r>
            <a:r>
              <a:rPr lang="ru-RU" b="1" u="sng" dirty="0"/>
              <a:t> допускается:</a:t>
            </a:r>
          </a:p>
          <a:p>
            <a:r>
              <a:rPr lang="ru-RU" dirty="0"/>
              <a:t>нахождение в кабине сельскохозяйственной машины, а также на участке производства работ лиц, не связанных с выполнением технологического процесса;</a:t>
            </a:r>
          </a:p>
          <a:p>
            <a:r>
              <a:rPr lang="ru-RU" dirty="0"/>
              <a:t>нахождение работающих в опасной зоне действия сельскохозяйственной машины;</a:t>
            </a:r>
          </a:p>
          <a:p>
            <a:r>
              <a:rPr lang="ru-RU" dirty="0"/>
              <a:t>работа со снятыми ограждениями опасных зон сельскохозяйственной машины (</a:t>
            </a:r>
            <a:r>
              <a:rPr lang="ru-RU" dirty="0" err="1"/>
              <a:t>агрегатируемой</a:t>
            </a:r>
            <a:r>
              <a:rPr lang="ru-RU" dirty="0"/>
              <a:t> малой сельскохозяйственной машины);</a:t>
            </a:r>
          </a:p>
          <a:p>
            <a:r>
              <a:rPr lang="ru-RU" dirty="0"/>
              <a:t>подача сельскохозяйственной машины (малой сельскохозяйственной машины) назад с заглубленными рабочими органами;</a:t>
            </a:r>
          </a:p>
          <a:p>
            <a:r>
              <a:rPr lang="ru-RU" dirty="0"/>
              <a:t>оставление сельскохозяйственной машины с работающим двигателем без надзора;</a:t>
            </a:r>
          </a:p>
          <a:p>
            <a:r>
              <a:rPr lang="ru-RU" dirty="0"/>
              <a:t>сцепка (расцепка) прицепного (навесного) оборудования до полной остановки сельскохозяйственной машины.</a:t>
            </a:r>
          </a:p>
          <a:p>
            <a:pPr algn="just"/>
            <a:endParaRPr lang="ru-RU" dirty="0" smtClean="0"/>
          </a:p>
          <a:p>
            <a:pPr marL="0" indent="0" algn="r">
              <a:buNone/>
            </a:pPr>
            <a:r>
              <a:rPr lang="ru-RU" i="1" dirty="0">
                <a:solidFill>
                  <a:schemeClr val="accent1">
                    <a:lumMod val="75000"/>
                  </a:schemeClr>
                </a:solidFill>
              </a:rPr>
              <a:t> (п. 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45 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</a:rPr>
              <a:t>Правил по охране труда в сельском и рыбном хозяйствах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959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407496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b="1" u="sng" dirty="0" smtClean="0"/>
              <a:t>Техническое </a:t>
            </a:r>
            <a:r>
              <a:rPr lang="ru-RU" b="1" u="sng" dirty="0"/>
              <a:t>обслуживание и ремонт </a:t>
            </a:r>
            <a:r>
              <a:rPr lang="ru-RU" dirty="0"/>
              <a:t>сельскохозяйственных машин следует осуществлять только после остановки и выключения двигателя (привода) при исключении возможности случайного пуска двигателя, самопроизвольного движения машины и ее частей, снятия давления в </a:t>
            </a:r>
            <a:r>
              <a:rPr lang="ru-RU" dirty="0" err="1"/>
              <a:t>гидро</a:t>
            </a:r>
            <a:r>
              <a:rPr lang="ru-RU" dirty="0"/>
              <a:t>- и </a:t>
            </a:r>
            <a:r>
              <a:rPr lang="ru-RU" dirty="0" err="1"/>
              <a:t>пневмосистемах</a:t>
            </a:r>
            <a:r>
              <a:rPr lang="ru-RU" dirty="0"/>
              <a:t>, кроме случаев, которые допускаются эксплуатационными документами организаций-изготовителей и ремонтной документацией.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/>
              <a:t>Техническое </a:t>
            </a:r>
            <a:r>
              <a:rPr lang="ru-RU" dirty="0"/>
              <a:t>обслуживание и ремонт сельскохозяйственной машины </a:t>
            </a:r>
            <a:r>
              <a:rPr lang="ru-RU" b="1" i="1" dirty="0"/>
              <a:t>в полевых условиях </a:t>
            </a:r>
            <a:r>
              <a:rPr lang="ru-RU" dirty="0"/>
              <a:t>следует проводить в светлое время суток.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Проведение технического обслуживания и ремонта </a:t>
            </a:r>
            <a:r>
              <a:rPr lang="ru-RU" b="1" i="1" dirty="0"/>
              <a:t>в темное время суток </a:t>
            </a:r>
            <a:r>
              <a:rPr lang="ru-RU" dirty="0"/>
              <a:t>допускается при условии достаточного искусственного освещения. В этом случае работы выполняются не менее чем двумя работающими</a:t>
            </a:r>
            <a:r>
              <a:rPr lang="ru-RU" dirty="0" smtClean="0"/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900" i="1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ru-RU" sz="1900" i="1" dirty="0">
                <a:solidFill>
                  <a:schemeClr val="accent1">
                    <a:lumMod val="75000"/>
                  </a:schemeClr>
                </a:solidFill>
              </a:rPr>
              <a:t>п. </a:t>
            </a:r>
            <a:r>
              <a:rPr lang="ru-RU" sz="1900" i="1" dirty="0" smtClean="0">
                <a:solidFill>
                  <a:schemeClr val="accent1">
                    <a:lumMod val="75000"/>
                  </a:schemeClr>
                </a:solidFill>
              </a:rPr>
              <a:t>48, 54 </a:t>
            </a:r>
            <a:r>
              <a:rPr lang="ru-RU" sz="1900" i="1" dirty="0">
                <a:solidFill>
                  <a:schemeClr val="accent1">
                    <a:lumMod val="75000"/>
                  </a:schemeClr>
                </a:solidFill>
              </a:rPr>
              <a:t>Правил по охране труда в сельском и рыбном хозяйствах</a:t>
            </a:r>
            <a:r>
              <a:rPr lang="ru-RU" sz="1900" i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ru-RU" sz="1900" dirty="0"/>
          </a:p>
        </p:txBody>
      </p:sp>
    </p:spTree>
    <p:extLst>
      <p:ext uri="{BB962C8B-B14F-4D97-AF65-F5344CB8AC3E}">
        <p14:creationId xmlns:p14="http://schemas.microsoft.com/office/powerpoint/2010/main" val="366774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141840" cy="1340768"/>
          </a:xfrm>
        </p:spPr>
        <p:txBody>
          <a:bodyPr>
            <a:noAutofit/>
          </a:bodyPr>
          <a:lstStyle/>
          <a:p>
            <a:r>
              <a:rPr lang="ru-RU" sz="3000" dirty="0"/>
              <a:t>Монтажные и демонтажные работы с шинами </a:t>
            </a:r>
            <a:endParaRPr lang="ru-RU" sz="3000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752528"/>
          </a:xfrm>
        </p:spPr>
        <p:txBody>
          <a:bodyPr>
            <a:noAutofit/>
          </a:bodyPr>
          <a:lstStyle/>
          <a:p>
            <a:pPr marL="0" indent="274320" algn="just">
              <a:spcBef>
                <a:spcPts val="0"/>
              </a:spcBef>
            </a:pPr>
            <a:r>
              <a:rPr lang="ru-RU" sz="2100" dirty="0" smtClean="0"/>
              <a:t>Монтажные </a:t>
            </a:r>
            <a:r>
              <a:rPr lang="ru-RU" sz="2100" dirty="0"/>
              <a:t>и демонтажные работы с шинами выполняются с применением специального оборудования, приспособлений и инструмента, а также специальных ограждений, обеспечивающих безопасность работающих.</a:t>
            </a:r>
          </a:p>
          <a:p>
            <a:pPr marL="0" indent="274320" algn="just">
              <a:spcBef>
                <a:spcPts val="0"/>
              </a:spcBef>
            </a:pPr>
            <a:r>
              <a:rPr lang="ru-RU" sz="2100" b="1" i="1" dirty="0" smtClean="0"/>
              <a:t>Перед </a:t>
            </a:r>
            <a:r>
              <a:rPr lang="ru-RU" sz="2100" b="1" i="1" dirty="0"/>
              <a:t>монтажом шины </a:t>
            </a:r>
            <a:r>
              <a:rPr lang="ru-RU" sz="2100" dirty="0"/>
              <a:t>проверяется исправность и чистота обода колеса, его бортового и замочного колец, а также шины.</a:t>
            </a:r>
          </a:p>
          <a:p>
            <a:pPr marL="0" indent="274320" algn="just">
              <a:spcBef>
                <a:spcPts val="0"/>
              </a:spcBef>
            </a:pPr>
            <a:r>
              <a:rPr lang="ru-RU" sz="2100" b="1" i="1" dirty="0"/>
              <a:t>После монтажа шины </a:t>
            </a:r>
            <a:r>
              <a:rPr lang="ru-RU" sz="2100" dirty="0"/>
              <a:t>на обод колеса необходимо проверить положение вентиля и посадку бортов покрышки на полки обода колеса.</a:t>
            </a:r>
          </a:p>
          <a:p>
            <a:pPr marL="0" indent="274320" algn="just">
              <a:spcBef>
                <a:spcPts val="0"/>
              </a:spcBef>
            </a:pPr>
            <a:r>
              <a:rPr lang="ru-RU" sz="2100" dirty="0"/>
              <a:t>Установка замочного кольца на колесо должна выполняться только с помощью специальной монтажной лопатки.</a:t>
            </a:r>
          </a:p>
          <a:p>
            <a:pPr marL="0" indent="274320" algn="just">
              <a:spcBef>
                <a:spcPts val="0"/>
              </a:spcBef>
            </a:pPr>
            <a:r>
              <a:rPr lang="ru-RU" sz="2100" dirty="0"/>
              <a:t>Замочное кольцо колеса при монтаже шины на обод колеса должно полностью входить в выемку обода колеса всей внутренней поверхностью.</a:t>
            </a:r>
          </a:p>
          <a:p>
            <a:pPr algn="just">
              <a:spcBef>
                <a:spcPts val="0"/>
              </a:spcBef>
            </a:pPr>
            <a:endParaRPr lang="ru-RU" sz="1600" dirty="0" smtClean="0"/>
          </a:p>
          <a:p>
            <a:pPr marL="0" indent="0" algn="r">
              <a:spcBef>
                <a:spcPts val="0"/>
              </a:spcBef>
              <a:buNone/>
            </a:pPr>
            <a:r>
              <a:rPr lang="ru-RU" sz="1600" i="1" dirty="0" smtClean="0">
                <a:solidFill>
                  <a:schemeClr val="accent1">
                    <a:lumMod val="75000"/>
                  </a:schemeClr>
                </a:solidFill>
              </a:rPr>
              <a:t> (п. 56, 57  </a:t>
            </a: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</a:rPr>
              <a:t>Правил по охране труда в сельском и рыбном хозяйствах</a:t>
            </a:r>
            <a:r>
              <a:rPr lang="ru-RU" sz="1600" i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9907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407496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b="1" u="sng" dirty="0" smtClean="0"/>
              <a:t>	При </a:t>
            </a:r>
            <a:r>
              <a:rPr lang="ru-RU" b="1" u="sng" dirty="0"/>
              <a:t>выполнении шиномонтажных работ не допускается:</a:t>
            </a:r>
          </a:p>
          <a:p>
            <a:pPr algn="just"/>
            <a:r>
              <a:rPr lang="ru-RU" dirty="0"/>
              <a:t>демонтаж с обода колеса шины, находящейся под давлением;</a:t>
            </a:r>
          </a:p>
          <a:p>
            <a:pPr algn="just"/>
            <a:r>
              <a:rPr lang="ru-RU" dirty="0"/>
              <a:t>снятие с сельскохозяйственной машины колеса с разборным ободом в случае, когда шина находится под давлением;</a:t>
            </a:r>
          </a:p>
          <a:p>
            <a:pPr algn="just"/>
            <a:r>
              <a:rPr lang="ru-RU" dirty="0"/>
              <a:t>выбивать обод колеса кувалдой (молотком);</a:t>
            </a:r>
          </a:p>
          <a:p>
            <a:pPr algn="just"/>
            <a:r>
              <a:rPr lang="ru-RU" dirty="0"/>
              <a:t>при накачивании шины воздухом исправлять ее положение на ободе постукиванием;</a:t>
            </a:r>
          </a:p>
          <a:p>
            <a:pPr algn="just"/>
            <a:r>
              <a:rPr lang="ru-RU" dirty="0"/>
              <a:t>монтировать шину на обод (диск) колеса, не соответствующий размеру шины;</a:t>
            </a:r>
          </a:p>
          <a:p>
            <a:pPr algn="just"/>
            <a:r>
              <a:rPr lang="ru-RU" dirty="0"/>
              <a:t>во время накачивания шины ударять по замочному кольцу колеса молотком или кувалдой;</a:t>
            </a:r>
          </a:p>
          <a:p>
            <a:pPr algn="just"/>
            <a:r>
              <a:rPr lang="ru-RU" dirty="0"/>
              <a:t>накачивать шину свыше установленной организацией-изготовителем нормы давления шины;</a:t>
            </a:r>
          </a:p>
          <a:p>
            <a:pPr algn="just"/>
            <a:r>
              <a:rPr lang="ru-RU" dirty="0"/>
              <a:t>применять при монтаже шины замочные и бортовые кольца колеса, не соответствующие данной модели колеса;</a:t>
            </a:r>
          </a:p>
          <a:p>
            <a:pPr algn="just"/>
            <a:r>
              <a:rPr lang="ru-RU" dirty="0"/>
              <a:t>заменять золотники на колесе различного рода заглушками;</a:t>
            </a:r>
          </a:p>
          <a:p>
            <a:pPr algn="just"/>
            <a:r>
              <a:rPr lang="ru-RU" dirty="0"/>
              <a:t>накачивать шину на разборном ободе колеса с болтовыми соединениями, не убедившись, что все гайки затянуты одинаково.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0" indent="0" algn="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900" i="1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ru-RU" sz="1900" i="1" dirty="0">
                <a:solidFill>
                  <a:schemeClr val="accent1">
                    <a:lumMod val="75000"/>
                  </a:schemeClr>
                </a:solidFill>
              </a:rPr>
              <a:t>п. </a:t>
            </a:r>
            <a:r>
              <a:rPr lang="ru-RU" sz="1900" i="1" dirty="0" smtClean="0">
                <a:solidFill>
                  <a:schemeClr val="accent1">
                    <a:lumMod val="75000"/>
                  </a:schemeClr>
                </a:solidFill>
              </a:rPr>
              <a:t>59 </a:t>
            </a:r>
            <a:r>
              <a:rPr lang="ru-RU" sz="1900" i="1" dirty="0">
                <a:solidFill>
                  <a:schemeClr val="accent1">
                    <a:lumMod val="75000"/>
                  </a:schemeClr>
                </a:solidFill>
              </a:rPr>
              <a:t>Правил по охране труда в сельском и рыбном хозяйствах</a:t>
            </a:r>
            <a:r>
              <a:rPr lang="ru-RU" sz="1900" i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ru-RU" sz="1900" dirty="0"/>
          </a:p>
        </p:txBody>
      </p:sp>
    </p:spTree>
    <p:extLst>
      <p:ext uri="{BB962C8B-B14F-4D97-AF65-F5344CB8AC3E}">
        <p14:creationId xmlns:p14="http://schemas.microsoft.com/office/powerpoint/2010/main" val="111830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1826</TotalTime>
  <Words>58</Words>
  <Application>Microsoft Office PowerPoint</Application>
  <PresentationFormat>Экран (4:3)</PresentationFormat>
  <Paragraphs>123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NewsPrint</vt:lpstr>
      <vt:lpstr> ОХРАНА ТРУДА  в ПОЛЕ</vt:lpstr>
      <vt:lpstr>ПРАВОВОЕ РЕГУЛИРОВАНИЕ</vt:lpstr>
      <vt:lpstr>Презентация PowerPoint</vt:lpstr>
      <vt:lpstr>Эксплуатация сельскохозяйственных машин</vt:lpstr>
      <vt:lpstr>Презентация PowerPoint</vt:lpstr>
      <vt:lpstr>Презентация PowerPoint</vt:lpstr>
      <vt:lpstr>Презентация PowerPoint</vt:lpstr>
      <vt:lpstr>Монтажные и демонтажные работы с шинами </vt:lpstr>
      <vt:lpstr>Презентация PowerPoint</vt:lpstr>
      <vt:lpstr>Использование ручного инструмента</vt:lpstr>
      <vt:lpstr>Презентация PowerPoint</vt:lpstr>
      <vt:lpstr>СБОР И ПОГРУЗКА ПРОДУКЦИИ</vt:lpstr>
      <vt:lpstr>ПРИМЕНЕНИЕ АГРОХИМИКАТОВ И ПЕСТИЦИДОВ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БУСЕЛ</dc:creator>
  <cp:lastModifiedBy>Admin</cp:lastModifiedBy>
  <cp:revision>126</cp:revision>
  <dcterms:created xsi:type="dcterms:W3CDTF">2024-11-12T12:12:56Z</dcterms:created>
  <dcterms:modified xsi:type="dcterms:W3CDTF">2025-07-16T08:18:34Z</dcterms:modified>
</cp:coreProperties>
</file>