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1" r:id="rId3"/>
    <p:sldId id="328" r:id="rId4"/>
    <p:sldId id="305" r:id="rId5"/>
    <p:sldId id="322" r:id="rId6"/>
    <p:sldId id="287" r:id="rId7"/>
    <p:sldId id="313" r:id="rId8"/>
    <p:sldId id="329" r:id="rId9"/>
    <p:sldId id="330" r:id="rId10"/>
    <p:sldId id="327" r:id="rId11"/>
    <p:sldId id="325" r:id="rId12"/>
    <p:sldId id="326" r:id="rId13"/>
    <p:sldId id="307" r:id="rId14"/>
    <p:sldId id="28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38633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24273" y="1225374"/>
            <a:ext cx="4603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СЕМЕЙНЫХ ЦЕННОСТЕЙ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ОБЩЕСТВЕ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октябрь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084" y="3003798"/>
            <a:ext cx="447194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3914"/>
            <a:ext cx="3995936" cy="1125405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099" y="481207"/>
            <a:ext cx="352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«ТРУДОВАЯ ДИНАСТИЯ – 2025»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65" y="1563638"/>
            <a:ext cx="46836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i="1" dirty="0"/>
              <a:t>Участники конкурса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14 семей с ведущих промышленных предприятий: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МТЗ, «ИНТЕГРАЛ», «АТЛАНТ», БМЗ, «</a:t>
            </a:r>
            <a:r>
              <a:rPr lang="ru-RU" sz="1500" i="1" dirty="0" err="1"/>
              <a:t>Гомсельмаш</a:t>
            </a:r>
            <a:r>
              <a:rPr lang="ru-RU" sz="1500" i="1" dirty="0"/>
              <a:t>», «</a:t>
            </a:r>
            <a:r>
              <a:rPr lang="ru-RU" sz="1500" i="1" dirty="0" err="1"/>
              <a:t>Бобруйскагромаш</a:t>
            </a:r>
            <a:r>
              <a:rPr lang="ru-RU" sz="1500" i="1" dirty="0"/>
              <a:t>», Минский электротехнический завод, Оршанский льнокомбинат и </a:t>
            </a:r>
            <a:r>
              <a:rPr lang="ru-RU" sz="1500" i="1" dirty="0" smtClean="0"/>
              <a:t>другие</a:t>
            </a:r>
            <a:endParaRPr lang="ru-RU" sz="15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257" y="3098790"/>
            <a:ext cx="439557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600" b="1" dirty="0" smtClean="0"/>
              <a:t>ИСТОРИЯ ТРУДА ПОКОЛЕНИЙ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Молчановых-Ивашиных </a:t>
            </a:r>
            <a:br>
              <a:rPr lang="ru-RU" sz="1400" dirty="0" smtClean="0"/>
            </a:br>
            <a:r>
              <a:rPr lang="ru-RU" sz="1400" dirty="0" smtClean="0"/>
              <a:t>(Минский моторный завод) — </a:t>
            </a:r>
            <a:r>
              <a:rPr lang="ru-RU" sz="1600" b="1" dirty="0" smtClean="0"/>
              <a:t>274 года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 smtClean="0"/>
              <a:t>Хамицевичей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(Минский автомобильный завод) — </a:t>
            </a:r>
            <a:r>
              <a:rPr lang="ru-RU" sz="1600" b="1" dirty="0" smtClean="0"/>
              <a:t>401 год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/>
              <a:t>Тетерлюковых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Белорусский автомобильный завод) — </a:t>
            </a:r>
            <a:r>
              <a:rPr lang="ru-RU" sz="1600" b="1" dirty="0"/>
              <a:t>601 год</a:t>
            </a:r>
          </a:p>
        </p:txBody>
      </p:sp>
    </p:spTree>
    <p:extLst>
      <p:ext uri="{BB962C8B-B14F-4D97-AF65-F5344CB8AC3E}">
        <p14:creationId xmlns:p14="http://schemas.microsoft.com/office/powerpoint/2010/main" val="2791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26334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9502"/>
            <a:ext cx="27114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результатам социологического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b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белорусов лидирующие позиции традиционно занимают такие ценности как дети, семья, а также родные и близкие. При этом белорусы достаточно позитивно расценивают </a:t>
            </a:r>
            <a:r>
              <a:rPr lang="ru-RU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родительство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808" y="433630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данным Института социологии НАН </a:t>
            </a:r>
            <a:r>
              <a:rPr lang="ru-RU" sz="1400" i="1" dirty="0" smtClean="0">
                <a:solidFill>
                  <a:schemeClr val="bg1"/>
                </a:solidFill>
              </a:rPr>
              <a:t>Беларуси,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en-US" sz="1400" i="1" dirty="0" smtClean="0">
                <a:solidFill>
                  <a:schemeClr val="bg1"/>
                </a:solidFill>
              </a:rPr>
              <a:t>I</a:t>
            </a:r>
            <a:r>
              <a:rPr lang="ru-RU" sz="1400" i="1" dirty="0" smtClean="0">
                <a:solidFill>
                  <a:schemeClr val="bg1"/>
                </a:solidFill>
              </a:rPr>
              <a:t> квартал 2025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r="25598"/>
          <a:stretch/>
        </p:blipFill>
        <p:spPr bwMode="auto">
          <a:xfrm>
            <a:off x="0" y="0"/>
            <a:ext cx="3619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82211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21370"/>
            <a:ext cx="648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белорусских семьях преобладает партнерская модель с четким распределением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ролей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9490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88317" y="1572933"/>
            <a:ext cx="4887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A0A7C"/>
                </a:solidFill>
              </a:rPr>
              <a:t>СОВМЕСТНОЕ ПРИНЯТИЕ РЕШЕНИЙ</a:t>
            </a:r>
          </a:p>
          <a:p>
            <a:r>
              <a:rPr lang="ru-RU" sz="1400" b="1" dirty="0" smtClean="0"/>
              <a:t>83,1</a:t>
            </a:r>
            <a:r>
              <a:rPr lang="ru-RU" sz="1400" b="1" dirty="0"/>
              <a:t>%</a:t>
            </a:r>
            <a:r>
              <a:rPr lang="ru-RU" sz="1400" dirty="0"/>
              <a:t> женщин и </a:t>
            </a:r>
            <a:r>
              <a:rPr lang="ru-RU" sz="1400" b="1" dirty="0"/>
              <a:t>71%</a:t>
            </a:r>
            <a:r>
              <a:rPr lang="ru-RU" sz="1400" dirty="0"/>
              <a:t> мужчин — важные решения принимаются </a:t>
            </a:r>
            <a:r>
              <a:rPr lang="ru-RU" sz="1400" dirty="0" smtClean="0"/>
              <a:t>вместе;</a:t>
            </a:r>
            <a:endParaRPr lang="ru-RU" sz="1400" dirty="0"/>
          </a:p>
          <a:p>
            <a:r>
              <a:rPr lang="ru-RU" sz="1400" b="1" dirty="0"/>
              <a:t>92,2%</a:t>
            </a:r>
            <a:r>
              <a:rPr lang="ru-RU" sz="1400" dirty="0"/>
              <a:t> мужчин и </a:t>
            </a:r>
            <a:r>
              <a:rPr lang="ru-RU" sz="1400" b="1" dirty="0"/>
              <a:t>89,6%</a:t>
            </a:r>
            <a:r>
              <a:rPr lang="ru-RU" sz="1400" dirty="0"/>
              <a:t> женщин — совместное воспитание </a:t>
            </a:r>
            <a:r>
              <a:rPr lang="ru-RU" sz="1400" dirty="0" smtClean="0"/>
              <a:t>детей.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УДОВЛЕТВОРЕННОСТЬ РАСПРЕДЕЛЕНИЕМ ОБЯЗАННОСТЕЙ</a:t>
            </a:r>
          </a:p>
          <a:p>
            <a:r>
              <a:rPr lang="ru-RU" sz="1400" b="1" dirty="0" smtClean="0"/>
              <a:t>97,3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90,3%</a:t>
            </a:r>
            <a:r>
              <a:rPr lang="ru-RU" sz="1400" dirty="0"/>
              <a:t> женщин довольны семейной </a:t>
            </a:r>
            <a:r>
              <a:rPr lang="ru-RU" sz="1400" dirty="0" smtClean="0"/>
              <a:t>моделью.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РАСПРЕДЕЛЕНИЕ РОЛЕЙ</a:t>
            </a:r>
          </a:p>
          <a:p>
            <a:r>
              <a:rPr lang="ru-RU" sz="1400" b="1" dirty="0" smtClean="0"/>
              <a:t>47,7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59,2%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 smtClean="0"/>
              <a:t>забота </a:t>
            </a:r>
            <a:r>
              <a:rPr lang="ru-RU" sz="1400" i="1" dirty="0"/>
              <a:t>о доме и детях — задача </a:t>
            </a:r>
            <a:r>
              <a:rPr lang="ru-RU" sz="1400" i="1" dirty="0" smtClean="0"/>
              <a:t>обоих;</a:t>
            </a:r>
            <a:endParaRPr lang="ru-RU" sz="1400" dirty="0"/>
          </a:p>
          <a:p>
            <a:r>
              <a:rPr lang="ru-RU" sz="1400" b="1" dirty="0"/>
              <a:t>64,7%</a:t>
            </a:r>
            <a:r>
              <a:rPr lang="ru-RU" sz="1400" dirty="0"/>
              <a:t> женщин и </a:t>
            </a:r>
            <a:r>
              <a:rPr lang="ru-RU" sz="1400" b="1" dirty="0"/>
              <a:t>73,6%</a:t>
            </a:r>
            <a:r>
              <a:rPr lang="ru-RU" sz="1400" dirty="0"/>
              <a:t> мужчин:</a:t>
            </a:r>
            <a:br>
              <a:rPr lang="ru-RU" sz="1400" dirty="0"/>
            </a:br>
            <a:r>
              <a:rPr lang="ru-RU" sz="1400" i="1" dirty="0" smtClean="0"/>
              <a:t>материальное </a:t>
            </a:r>
            <a:r>
              <a:rPr lang="ru-RU" sz="1400" i="1" dirty="0"/>
              <a:t>обеспечение — обязанность </a:t>
            </a:r>
            <a:r>
              <a:rPr lang="ru-RU" sz="1400" i="1" dirty="0" smtClean="0"/>
              <a:t>супруга;</a:t>
            </a:r>
            <a:endParaRPr lang="ru-RU" sz="1400" dirty="0"/>
          </a:p>
          <a:p>
            <a:r>
              <a:rPr lang="ru-RU" sz="1400" b="1" dirty="0"/>
              <a:t>26,2%</a:t>
            </a:r>
            <a:r>
              <a:rPr lang="ru-RU" sz="1400" dirty="0"/>
              <a:t> мужчин и </a:t>
            </a:r>
            <a:r>
              <a:rPr lang="ru-RU" sz="1400" b="1" dirty="0"/>
              <a:t>35%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материальное </a:t>
            </a:r>
            <a:r>
              <a:rPr lang="ru-RU" sz="1400" i="1" dirty="0" smtClean="0"/>
              <a:t>обеспечение — </a:t>
            </a:r>
            <a:r>
              <a:rPr lang="ru-RU" sz="1400" i="1" dirty="0"/>
              <a:t>общая </a:t>
            </a:r>
            <a:r>
              <a:rPr lang="ru-RU" sz="1400" i="1" dirty="0" smtClean="0"/>
              <a:t>ответственность.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291830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265886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7088" y="169583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kypoint-luxe.ru/wp-content/uploads/2023/10/a-group-of-children-lying-on-the-green-grass-in-the-park-the-interaction-of-the-children_109285-10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4892"/>
          <a:stretch/>
        </p:blipFill>
        <p:spPr bwMode="auto">
          <a:xfrm>
            <a:off x="1" y="-22257"/>
            <a:ext cx="3650980" cy="51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03747" y="358956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26901" y="703381"/>
            <a:ext cx="628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форм семейного устройства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83" y="1851670"/>
            <a:ext cx="4572000" cy="2980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A0A7C"/>
                </a:solidFill>
              </a:rPr>
              <a:t>СОКРАЩЕНИЕ ИНТЕРНАТНЫХ УЧРЕЖДЕНИЙ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2011 год:</a:t>
            </a:r>
            <a:r>
              <a:rPr lang="ru-RU" sz="1700" dirty="0"/>
              <a:t> 48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2025 год:</a:t>
            </a:r>
            <a:r>
              <a:rPr lang="ru-RU" sz="1700" dirty="0"/>
              <a:t> 10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Сократилось </a:t>
            </a:r>
            <a:r>
              <a:rPr lang="ru-RU" sz="1700" dirty="0" smtClean="0"/>
              <a:t>количество воспитанников интернатов </a:t>
            </a:r>
            <a:r>
              <a:rPr lang="ru-RU" sz="1700" b="1" dirty="0" smtClean="0"/>
              <a:t>более чем </a:t>
            </a:r>
            <a:r>
              <a:rPr lang="ru-RU" sz="1700" b="1" dirty="0"/>
              <a:t>на </a:t>
            </a:r>
            <a:r>
              <a:rPr lang="ru-RU" sz="1700" b="1" dirty="0" smtClean="0"/>
              <a:t>70%</a:t>
            </a:r>
            <a:endParaRPr lang="ru-RU" sz="1700" dirty="0"/>
          </a:p>
          <a:p>
            <a:r>
              <a:rPr lang="ru-RU" b="1" dirty="0" smtClean="0">
                <a:solidFill>
                  <a:srgbClr val="0A0A7C"/>
                </a:solidFill>
              </a:rPr>
              <a:t>СЕМЕЙНОЕ УСТРОЙСТВО ДЕТЕЙ-СИРОТ</a:t>
            </a:r>
            <a:endParaRPr lang="ru-RU" b="1" dirty="0">
              <a:solidFill>
                <a:srgbClr val="0A0A7C"/>
              </a:solidFill>
            </a:endParaRPr>
          </a:p>
          <a:p>
            <a:pPr>
              <a:lnSpc>
                <a:spcPts val="1900"/>
              </a:lnSpc>
            </a:pPr>
            <a:r>
              <a:rPr lang="ru-RU" sz="1700" b="1" dirty="0"/>
              <a:t>82%</a:t>
            </a:r>
            <a:r>
              <a:rPr lang="ru-RU" sz="1700" dirty="0"/>
              <a:t> детей воспитываются в семьях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13 000+</a:t>
            </a:r>
            <a:r>
              <a:rPr lang="ru-RU" sz="1700" dirty="0"/>
              <a:t> детей в замещающих </a:t>
            </a:r>
            <a:r>
              <a:rPr lang="ru-RU" sz="1700" dirty="0" smtClean="0"/>
              <a:t>семьях (опекунские, приемные семьи)</a:t>
            </a:r>
            <a:endParaRPr lang="ru-RU" sz="1700" dirty="0"/>
          </a:p>
          <a:p>
            <a:pPr>
              <a:lnSpc>
                <a:spcPts val="1900"/>
              </a:lnSpc>
            </a:pPr>
            <a:r>
              <a:rPr lang="ru-RU" sz="1700" b="1" dirty="0" smtClean="0"/>
              <a:t>2 </a:t>
            </a:r>
            <a:r>
              <a:rPr lang="ru-RU" sz="1700" b="1" dirty="0"/>
              <a:t>000+</a:t>
            </a:r>
            <a:r>
              <a:rPr lang="ru-RU" sz="1700" dirty="0"/>
              <a:t> детей в </a:t>
            </a:r>
            <a:r>
              <a:rPr lang="ru-RU" sz="1700" dirty="0" smtClean="0"/>
              <a:t>домах семейного типа</a:t>
            </a:r>
          </a:p>
          <a:p>
            <a:pPr>
              <a:lnSpc>
                <a:spcPts val="1900"/>
              </a:lnSpc>
            </a:pPr>
            <a:r>
              <a:rPr lang="ru-RU" sz="1700" dirty="0" smtClean="0"/>
              <a:t>(</a:t>
            </a:r>
            <a:r>
              <a:rPr lang="ru-RU" sz="1700" dirty="0"/>
              <a:t>I квартал 2025 г.</a:t>
            </a:r>
            <a:r>
              <a:rPr lang="ru-RU" sz="1700" dirty="0" smtClean="0"/>
              <a:t>)</a:t>
            </a:r>
            <a:endParaRPr lang="ru-RU" sz="1700" dirty="0"/>
          </a:p>
          <a:p>
            <a:pPr>
              <a:lnSpc>
                <a:spcPts val="1900"/>
              </a:lnSpc>
            </a:pPr>
            <a:endParaRPr lang="ru-RU" sz="1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05181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1934526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5186" y="2382728"/>
            <a:ext cx="2952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Рекомендуем к просмотру художественно-публицистическую киноленту </a:t>
            </a:r>
            <a:r>
              <a:rPr lang="ru-RU" sz="1300" b="1" dirty="0"/>
              <a:t>«Мамино письмо</a:t>
            </a:r>
            <a:r>
              <a:rPr lang="ru-RU" sz="1300" b="1" dirty="0" smtClean="0"/>
              <a:t>», в которой поднимаются сложные и жизненно важные темы </a:t>
            </a:r>
            <a:r>
              <a:rPr lang="ru-RU" sz="1300" b="1" dirty="0"/>
              <a:t/>
            </a:r>
            <a:br>
              <a:rPr lang="ru-RU" sz="1300" b="1" dirty="0"/>
            </a:br>
            <a:endParaRPr lang="ru-RU" sz="1300" b="1" dirty="0"/>
          </a:p>
        </p:txBody>
      </p:sp>
      <p:pic>
        <p:nvPicPr>
          <p:cNvPr id="1026" name="Picture 2" descr="D:\Академия управления\2025\РОЛЬ СЕМЕЙНЫХ ЦЕННОСТЕЙВ СОВРЕМЕННОМ ОБЩЕСТВЕ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0" y="616320"/>
            <a:ext cx="1651820" cy="1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3536" y="2383309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Государственные гарантии многодетным семьям</a:t>
            </a:r>
          </a:p>
        </p:txBody>
      </p:sp>
      <p:pic>
        <p:nvPicPr>
          <p:cNvPr id="2" name="Picture 2" descr="D:\Академия управления\2025\РОЛЬ СЕМЕЙНЫХ ЦЕННОСТЕЙВ СОВРЕМЕННОМ ОБЩЕСТВЕ\YQR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521778"/>
            <a:ext cx="1867488" cy="1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31052" y="238330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Размеры государственных пособий семьям, воспитывающим детей, 2025 год</a:t>
            </a:r>
            <a:endParaRPr lang="ru-RU" sz="1300" b="1" dirty="0"/>
          </a:p>
        </p:txBody>
      </p:sp>
      <p:pic>
        <p:nvPicPr>
          <p:cNvPr id="6" name="Picture 3" descr="D:\Академия управления\2025\РОЛЬ СЕМЕЙНЫХ ЦЕННОСТЕЙВ СОВРЕМЕННОМ ОБЩЕСТВЕ\YQR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99" y="521778"/>
            <a:ext cx="1898761" cy="18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31590"/>
            <a:ext cx="250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данным последней переписи населения,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Беларуси проживает более 2,6 млн семей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1750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СЕМЕЙ В БЕЛАРУСИ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380764" cy="23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b="1" dirty="0"/>
              <a:t>Льготное кредитование</a:t>
            </a:r>
            <a:r>
              <a:rPr lang="ru-RU" sz="1600" dirty="0"/>
              <a:t> </a:t>
            </a:r>
            <a:r>
              <a:rPr lang="ru-RU" sz="1600" dirty="0" smtClean="0"/>
              <a:t>жилья</a:t>
            </a:r>
          </a:p>
          <a:p>
            <a:pPr>
              <a:lnSpc>
                <a:spcPct val="97000"/>
              </a:lnSpc>
              <a:spcAft>
                <a:spcPts val="600"/>
              </a:spcAft>
            </a:pPr>
            <a:r>
              <a:rPr lang="ru-RU" sz="1600" b="1" dirty="0"/>
              <a:t>Программа семейного капитала</a:t>
            </a:r>
            <a:r>
              <a:rPr lang="ru-RU" sz="1600" dirty="0"/>
              <a:t> для многодетных (146 500+ депозитных счетов по состоянию на 1 июня 2025 г</a:t>
            </a:r>
            <a:r>
              <a:rPr lang="ru-RU" sz="1600" dirty="0" smtClean="0"/>
              <a:t>.)</a:t>
            </a:r>
          </a:p>
          <a:p>
            <a:pPr>
              <a:lnSpc>
                <a:spcPct val="97000"/>
              </a:lnSpc>
            </a:pPr>
            <a:r>
              <a:rPr lang="ru-RU" sz="1600" b="1" dirty="0" smtClean="0"/>
              <a:t>11 видов государственных пособий</a:t>
            </a:r>
            <a:r>
              <a:rPr lang="ru-RU" sz="1600" dirty="0" smtClean="0"/>
              <a:t> на детей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Трудовые</a:t>
            </a:r>
            <a:r>
              <a:rPr lang="ru-RU" sz="1600" dirty="0"/>
              <a:t>, пенсионные гарантии для ряда категорий матерей и др.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Адресная </a:t>
            </a:r>
            <a:r>
              <a:rPr lang="ru-RU" sz="1600" dirty="0"/>
              <a:t>социальная помощь нуждающимся </a:t>
            </a:r>
            <a:r>
              <a:rPr lang="ru-RU" sz="1600" dirty="0" smtClean="0"/>
              <a:t>семьям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268" y="255223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529" y="332354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268" y="403275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" y="3551718"/>
            <a:ext cx="14631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1707654"/>
            <a:ext cx="250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МНОГОДЕТНЫЕ </a:t>
            </a:r>
            <a:r>
              <a:rPr lang="ru-RU" sz="4000" b="1" dirty="0" smtClean="0">
                <a:solidFill>
                  <a:schemeClr val="bg1"/>
                </a:solidFill>
              </a:rPr>
              <a:t>СЕМЬИ </a:t>
            </a:r>
            <a:r>
              <a:rPr lang="ru-RU" sz="3000" b="1" dirty="0" smtClean="0">
                <a:solidFill>
                  <a:schemeClr val="bg1"/>
                </a:solidFill>
              </a:rPr>
              <a:t>БЕЛАРУСИ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92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781589" cy="431951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971024"/>
            <a:ext cx="30243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870" dirty="0" smtClean="0">
                <a:solidFill>
                  <a:schemeClr val="bg1"/>
                </a:solidFill>
              </a:rPr>
              <a:t>Гостевые </a:t>
            </a:r>
            <a:r>
              <a:rPr lang="ru-RU" sz="1870" dirty="0">
                <a:solidFill>
                  <a:schemeClr val="bg1"/>
                </a:solidFill>
              </a:rPr>
              <a:t>браки, поздние браки (30–35 лет), 50% разводов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Рост </a:t>
            </a:r>
            <a:r>
              <a:rPr lang="ru-RU" sz="1870" dirty="0">
                <a:solidFill>
                  <a:schemeClr val="bg1"/>
                </a:solidFill>
              </a:rPr>
              <a:t>однополых семей и </a:t>
            </a:r>
            <a:r>
              <a:rPr lang="ru-RU" sz="1870" dirty="0" err="1">
                <a:solidFill>
                  <a:schemeClr val="bg1"/>
                </a:solidFill>
              </a:rPr>
              <a:t>чайлдфри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Германия</a:t>
            </a:r>
            <a:r>
              <a:rPr lang="ru-RU" sz="1870" dirty="0">
                <a:solidFill>
                  <a:schemeClr val="bg1"/>
                </a:solidFill>
              </a:rPr>
              <a:t>: </a:t>
            </a:r>
            <a:r>
              <a:rPr lang="ru-RU" sz="1870" dirty="0" smtClean="0">
                <a:solidFill>
                  <a:schemeClr val="bg1"/>
                </a:solidFill>
              </a:rPr>
              <a:t>нетрадиционные </a:t>
            </a:r>
            <a:r>
              <a:rPr lang="ru-RU" sz="1870" dirty="0">
                <a:solidFill>
                  <a:schemeClr val="bg1"/>
                </a:solidFill>
              </a:rPr>
              <a:t>семьи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Испания</a:t>
            </a:r>
            <a:r>
              <a:rPr lang="ru-RU" sz="1870" dirty="0">
                <a:solidFill>
                  <a:schemeClr val="bg1"/>
                </a:solidFill>
              </a:rPr>
              <a:t>: радикальный феминизм, аборты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Нидерланды</a:t>
            </a:r>
            <a:r>
              <a:rPr lang="ru-RU" dirty="0">
                <a:solidFill>
                  <a:schemeClr val="bg1"/>
                </a:solidFill>
              </a:rPr>
              <a:t>: 19% </a:t>
            </a:r>
            <a:r>
              <a:rPr lang="ru-RU" dirty="0" smtClean="0">
                <a:solidFill>
                  <a:schemeClr val="bg1"/>
                </a:solidFill>
              </a:rPr>
              <a:t>одиноких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детородного возраста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endParaRPr lang="ru-RU" sz="187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555526"/>
            <a:ext cx="3565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КРИЗИС СЕМЬИ НА ЗАПАДЕ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7446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9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974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02973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6050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1905" y="47458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КАТАСТРОФИЧЕСКИЕ ПОСЛЕДСТВИЯ ДЕВАЛЬВАЦИИ ТРАДИЦИОННЫХ СЕМЕЙНЫХ ЦЕННОСТЕЙ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160" y="1779661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ГРЕЦИЯ:</a:t>
            </a:r>
            <a:endParaRPr lang="ru-RU" sz="1600" dirty="0" smtClean="0"/>
          </a:p>
          <a:p>
            <a:r>
              <a:rPr lang="ru-RU" sz="1600" dirty="0" smtClean="0"/>
              <a:t>23</a:t>
            </a:r>
            <a:r>
              <a:rPr lang="ru-RU" sz="1600" dirty="0"/>
              <a:t>% населения старше 65 лет</a:t>
            </a:r>
          </a:p>
          <a:p>
            <a:r>
              <a:rPr lang="ru-RU" sz="1600" dirty="0"/>
              <a:t>Пожилых на 1 млн больше, чем детей</a:t>
            </a:r>
          </a:p>
          <a:p>
            <a:r>
              <a:rPr lang="ru-RU" sz="1600" dirty="0"/>
              <a:t>Молодёжь уезжает или откладывает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создание </a:t>
            </a:r>
            <a:r>
              <a:rPr lang="ru-RU" sz="1600" dirty="0"/>
              <a:t>семьи</a:t>
            </a:r>
          </a:p>
          <a:p>
            <a:r>
              <a:rPr lang="ru-RU" sz="1600" b="1" dirty="0" smtClean="0"/>
              <a:t>ШВЕЦИЯ:</a:t>
            </a:r>
            <a:endParaRPr lang="ru-RU" sz="1600" dirty="0" smtClean="0"/>
          </a:p>
          <a:p>
            <a:r>
              <a:rPr lang="ru-RU" sz="1600" dirty="0" smtClean="0"/>
              <a:t>Закрытие </a:t>
            </a:r>
            <a:r>
              <a:rPr lang="ru-RU" sz="1600" dirty="0"/>
              <a:t>каждого 10-го детсада из-за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низкой </a:t>
            </a:r>
            <a:r>
              <a:rPr lang="ru-RU" sz="1600" dirty="0"/>
              <a:t>рождаемости</a:t>
            </a:r>
          </a:p>
          <a:p>
            <a:r>
              <a:rPr lang="ru-RU" sz="1600" dirty="0"/>
              <a:t>Новое поколение на 30% меньше предыдущего</a:t>
            </a:r>
          </a:p>
          <a:p>
            <a:r>
              <a:rPr lang="ru-RU" sz="1600" b="1" dirty="0" smtClean="0"/>
              <a:t>ЛАТВИЯ:</a:t>
            </a:r>
            <a:endParaRPr lang="ru-RU" sz="1600" dirty="0" smtClean="0"/>
          </a:p>
          <a:p>
            <a:r>
              <a:rPr lang="ru-RU" sz="1600" dirty="0" smtClean="0"/>
              <a:t>Ежегодная </a:t>
            </a:r>
            <a:r>
              <a:rPr lang="ru-RU" sz="1600" dirty="0"/>
              <a:t>убыль населения как средний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город; к </a:t>
            </a:r>
            <a:r>
              <a:rPr lang="ru-RU" sz="1600" dirty="0"/>
              <a:t>2070 </a:t>
            </a:r>
            <a:r>
              <a:rPr lang="ru-RU" sz="1600" dirty="0" smtClean="0"/>
              <a:t>году будет проживать </a:t>
            </a:r>
            <a:r>
              <a:rPr lang="ru-RU" sz="1600" dirty="0"/>
              <a:t>1,3 млн (сейчас 1,8 млн)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562" y="555526"/>
            <a:ext cx="4272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благодаря… служению высоким идеалам мы успешно противостоим тем вызовам, которые перед нами ставит время. Время хаоса, войн, девальвации истинных ценностей.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истина проста: в основе любой человеческой деятельности лежат духовность и нравственность – живительные эликсиры для культуры, прочной связи поколений и традиций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291" y="-94361"/>
            <a:ext cx="926883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004048" y="177832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3629" y="3651870"/>
            <a:ext cx="4800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Церемония </a:t>
            </a:r>
            <a:r>
              <a:rPr lang="ru-RU" sz="1400" i="1" dirty="0">
                <a:solidFill>
                  <a:schemeClr val="bg1"/>
                </a:solidFill>
              </a:rPr>
              <a:t>вручения премии «За духовное возрождение», специальных премий деятелям культуры и искусства и «</a:t>
            </a:r>
            <a:r>
              <a:rPr lang="ru-RU" sz="1400" i="1" dirty="0" err="1">
                <a:solidFill>
                  <a:schemeClr val="bg1"/>
                </a:solidFill>
              </a:rPr>
              <a:t>Беларускi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спартыўны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Алiмп</a:t>
            </a:r>
            <a:r>
              <a:rPr lang="ru-RU" sz="1400" i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8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0241"/>
            <a:ext cx="5436096" cy="1197413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8806" y="725148"/>
            <a:ext cx="5059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УКРЕПЛЕНИЮ СЕМЕЙНЫХ ЦЕННОСТЕЙ В БЕЛАРУСИ</a:t>
            </a: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836272"/>
            <a:ext cx="58326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ЕЖЕГОДНЫЕ КОНКУРСЫ И ПРОЕКТЫ:</a:t>
            </a:r>
          </a:p>
          <a:p>
            <a:r>
              <a:rPr lang="ru-RU" sz="1400" dirty="0" smtClean="0"/>
              <a:t>«Моя семья </a:t>
            </a:r>
            <a:r>
              <a:rPr lang="ru-RU" sz="1400" dirty="0"/>
              <a:t>– </a:t>
            </a:r>
            <a:r>
              <a:rPr lang="ru-RU" sz="1400" dirty="0" smtClean="0"/>
              <a:t>моя страна</a:t>
            </a:r>
            <a:r>
              <a:rPr lang="ru-RU" sz="1400" dirty="0"/>
              <a:t>» (ОО «БСЖ»)</a:t>
            </a:r>
          </a:p>
          <a:p>
            <a:r>
              <a:rPr lang="ru-RU" sz="1400" dirty="0"/>
              <a:t>«Семья! Служим вместе!» (МВД)</a:t>
            </a:r>
          </a:p>
          <a:p>
            <a:r>
              <a:rPr lang="ru-RU" sz="1400" dirty="0"/>
              <a:t>«Властелин села» </a:t>
            </a:r>
            <a:r>
              <a:rPr lang="ru-RU" sz="1400" dirty="0" smtClean="0"/>
              <a:t>(ОО «БРСМ»)</a:t>
            </a:r>
            <a:endParaRPr lang="ru-RU" sz="1400" dirty="0"/>
          </a:p>
          <a:p>
            <a:r>
              <a:rPr lang="ru-RU" sz="1400" dirty="0"/>
              <a:t>«Семейное призвание» (МЧС)</a:t>
            </a:r>
          </a:p>
          <a:p>
            <a:r>
              <a:rPr lang="ru-RU" sz="1400" dirty="0"/>
              <a:t>«Крепка семья – крепка держава» </a:t>
            </a:r>
            <a:r>
              <a:rPr lang="ru-RU" sz="1400" dirty="0" smtClean="0"/>
              <a:t>(</a:t>
            </a:r>
            <a:r>
              <a:rPr lang="ru-RU" sz="1400" dirty="0" err="1" smtClean="0"/>
              <a:t>Мининформ</a:t>
            </a:r>
            <a:r>
              <a:rPr lang="ru-RU" sz="1400" dirty="0" smtClean="0"/>
              <a:t>, ОО «БСЖ») и др.</a:t>
            </a:r>
            <a:endParaRPr lang="ru-RU" sz="1400" dirty="0"/>
          </a:p>
          <a:p>
            <a:r>
              <a:rPr lang="ru-RU" sz="1400" b="1" dirty="0" smtClean="0"/>
              <a:t>КРУПНЫЕ ФОРУМЫ И ФЕСТИВАЛИ:</a:t>
            </a:r>
            <a:endParaRPr lang="ru-RU" sz="1400" b="1" dirty="0"/>
          </a:p>
          <a:p>
            <a:r>
              <a:rPr lang="ru-RU" sz="1400" dirty="0"/>
              <a:t>Международный Славянский форум семей</a:t>
            </a:r>
          </a:p>
          <a:p>
            <a:r>
              <a:rPr lang="ru-RU" sz="1400" dirty="0"/>
              <a:t>Фестиваль «Семьи за мир и созидание!»</a:t>
            </a:r>
          </a:p>
          <a:p>
            <a:r>
              <a:rPr lang="ru-RU" sz="1400" dirty="0"/>
              <a:t>Форум «Разговор о важном: счастливая семья – сильное государство»</a:t>
            </a:r>
          </a:p>
          <a:p>
            <a:r>
              <a:rPr lang="ru-RU" sz="1400" dirty="0"/>
              <a:t>Международный форум «Семья – основа демографического потенциала государства»</a:t>
            </a:r>
          </a:p>
          <a:p>
            <a:r>
              <a:rPr lang="ru-RU" sz="1400" dirty="0"/>
              <a:t>Республиканский праздник «Беларусь – за здоровую семью</a:t>
            </a:r>
            <a:r>
              <a:rPr lang="ru-RU" sz="1400" dirty="0" smtClean="0"/>
              <a:t>!» и др.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272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313767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A0A7C"/>
                </a:solidFill>
              </a:rPr>
              <a:t>РЕСПУБЛИКАНСКИЙ КОНКУРС «СЕМЬЯ ГОДА»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78066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2024 году </a:t>
            </a:r>
            <a:r>
              <a:rPr lang="ru-RU" dirty="0" smtClean="0"/>
              <a:t>в конкурсе принимали участие</a:t>
            </a:r>
            <a:br>
              <a:rPr lang="ru-RU" dirty="0" smtClean="0"/>
            </a:br>
            <a:r>
              <a:rPr lang="ru-RU" dirty="0" smtClean="0"/>
              <a:t>более </a:t>
            </a:r>
            <a:r>
              <a:rPr lang="ru-RU" dirty="0"/>
              <a:t>400 семей со всей </a:t>
            </a:r>
            <a:r>
              <a:rPr lang="ru-RU" dirty="0" smtClean="0"/>
              <a:t>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3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368</Words>
  <Application>Microsoft Office PowerPoint</Application>
  <PresentationFormat>Экран (16:9)</PresentationFormat>
  <Paragraphs>79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Сорокин Сергей Александрович</cp:lastModifiedBy>
  <cp:revision>337</cp:revision>
  <dcterms:created xsi:type="dcterms:W3CDTF">2024-07-24T10:48:12Z</dcterms:created>
  <dcterms:modified xsi:type="dcterms:W3CDTF">2025-10-13T11:23:28Z</dcterms:modified>
</cp:coreProperties>
</file>